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74" r:id="rId3"/>
    <p:sldId id="258" r:id="rId4"/>
    <p:sldId id="259" r:id="rId5"/>
    <p:sldId id="260" r:id="rId6"/>
    <p:sldId id="263" r:id="rId7"/>
    <p:sldId id="261" r:id="rId8"/>
    <p:sldId id="275" r:id="rId9"/>
    <p:sldId id="276" r:id="rId10"/>
    <p:sldId id="277" r:id="rId11"/>
    <p:sldId id="278" r:id="rId12"/>
    <p:sldId id="264" r:id="rId13"/>
    <p:sldId id="279" r:id="rId14"/>
    <p:sldId id="280" r:id="rId15"/>
    <p:sldId id="265" r:id="rId16"/>
    <p:sldId id="266" r:id="rId17"/>
    <p:sldId id="267" r:id="rId18"/>
    <p:sldId id="268" r:id="rId19"/>
    <p:sldId id="269" r:id="rId20"/>
    <p:sldId id="270" r:id="rId21"/>
    <p:sldId id="271" r:id="rId22"/>
    <p:sldId id="272" r:id="rId23"/>
  </p:sldIdLst>
  <p:sldSz cx="18288000" cy="10287000"/>
  <p:notesSz cx="6858000" cy="9144000"/>
  <p:embeddedFontLst>
    <p:embeddedFont>
      <p:font typeface="Arimo Bold" charset="0"/>
      <p:regular r:id="rId25"/>
    </p:embeddedFont>
    <p:embeddedFont>
      <p:font typeface="TT Rounds Condensed" charset="0"/>
      <p:regular r:id="rId26"/>
    </p:embeddedFont>
    <p:embeddedFont>
      <p:font typeface="Calibri" pitchFamily="34" charset="0"/>
      <p:regular r:id="rId27"/>
      <p:bold r:id="rId28"/>
      <p:italic r:id="rId29"/>
      <p:boldItalic r:id="rId30"/>
    </p:embeddedFont>
    <p:embeddedFont>
      <p:font typeface="Open Sans" charset="0"/>
      <p:regular r:id="rId31"/>
      <p:bold r:id="rId32"/>
      <p:italic r:id="rId33"/>
      <p:boldItalic r:id="rId34"/>
    </p:embeddedFont>
    <p:embeddedFont>
      <p:font typeface="Arimo" charset="0"/>
      <p:regular r:id="rId35"/>
    </p:embeddedFont>
    <p:embeddedFont>
      <p:font typeface="TT Rounds Condensed Bold"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33" d="100"/>
          <a:sy n="33" d="100"/>
        </p:scale>
        <p:origin x="-147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xmlns=""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10</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11</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12</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13</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xmlns="" val="2453775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14</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xmlns="" val="245377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15</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16</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17</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18</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19</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xmlns="" val="2453775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20</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21</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4</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6</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7</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8</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9</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rawpixel.com/image/380149/free-photo-image-business-help-achievement"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430509" y="1651659"/>
            <a:ext cx="7511169" cy="6633547"/>
          </a:xfrm>
          <a:custGeom>
            <a:avLst/>
            <a:gdLst/>
            <a:ahLst/>
            <a:cxnLst/>
            <a:rect l="l" t="t" r="r" b="b"/>
            <a:pathLst>
              <a:path w="7511169" h="6633547">
                <a:moveTo>
                  <a:pt x="0" y="0"/>
                </a:moveTo>
                <a:lnTo>
                  <a:pt x="7511168" y="0"/>
                </a:lnTo>
                <a:lnTo>
                  <a:pt x="7511168" y="6633546"/>
                </a:lnTo>
                <a:lnTo>
                  <a:pt x="0" y="6633546"/>
                </a:lnTo>
                <a:lnTo>
                  <a:pt x="0" y="0"/>
                </a:lnTo>
                <a:close/>
              </a:path>
            </a:pathLst>
          </a:custGeom>
          <a:blipFill>
            <a:blip r:embed="rId4"/>
            <a:stretch>
              <a:fillRect l="-4118" r="-846"/>
            </a:stretch>
          </a:blipFill>
        </p:spPr>
      </p:sp>
      <p:sp>
        <p:nvSpPr>
          <p:cNvPr id="6" name="TextBox 6"/>
          <p:cNvSpPr txBox="1"/>
          <p:nvPr/>
        </p:nvSpPr>
        <p:spPr>
          <a:xfrm>
            <a:off x="8404575" y="2032184"/>
            <a:ext cx="9262646" cy="2430304"/>
          </a:xfrm>
          <a:prstGeom prst="rect">
            <a:avLst/>
          </a:prstGeom>
        </p:spPr>
        <p:txBody>
          <a:bodyPr lIns="0" tIns="0" rIns="0" bIns="0" rtlCol="0" anchor="t">
            <a:spAutoFit/>
          </a:bodyPr>
          <a:lstStyle/>
          <a:p>
            <a:pPr algn="l">
              <a:lnSpc>
                <a:spcPts val="9627"/>
              </a:lnSpc>
            </a:pPr>
            <a:r>
              <a:rPr lang="en-US" sz="7702">
                <a:solidFill>
                  <a:srgbClr val="000000"/>
                </a:solidFill>
                <a:latin typeface="Arimo Bold"/>
                <a:ea typeface="Arimo Bold"/>
                <a:cs typeface="Arimo Bold"/>
                <a:sym typeface="Arimo Bold"/>
              </a:rPr>
              <a:t>YouTube Transcript Summarizer</a:t>
            </a:r>
          </a:p>
        </p:txBody>
      </p:sp>
      <p:sp>
        <p:nvSpPr>
          <p:cNvPr id="7" name="TextBox 7"/>
          <p:cNvSpPr txBox="1"/>
          <p:nvPr/>
        </p:nvSpPr>
        <p:spPr>
          <a:xfrm>
            <a:off x="8404575" y="4557729"/>
            <a:ext cx="9262646" cy="1846897"/>
          </a:xfrm>
          <a:prstGeom prst="rect">
            <a:avLst/>
          </a:prstGeom>
        </p:spPr>
        <p:txBody>
          <a:bodyPr lIns="0" tIns="0" rIns="0" bIns="0" rtlCol="0" anchor="t">
            <a:spAutoFit/>
          </a:bodyPr>
          <a:lstStyle/>
          <a:p>
            <a:pPr algn="l">
              <a:lnSpc>
                <a:spcPts val="3572"/>
              </a:lnSpc>
            </a:pPr>
            <a:r>
              <a:rPr lang="en-US" sz="2000" spc="18" dirty="0">
                <a:solidFill>
                  <a:srgbClr val="000000"/>
                </a:solidFill>
                <a:latin typeface="TT Rounds Condensed"/>
                <a:ea typeface="TT Rounds Condensed"/>
                <a:cs typeface="TT Rounds Condensed"/>
                <a:sym typeface="TT Rounds Condensed"/>
              </a:rPr>
              <a:t>The YouTube Transcript Summarizer extracts and summarizes YouTube video transcripts using advanced NLP techniques, including </a:t>
            </a:r>
            <a:r>
              <a:rPr lang="en-US" sz="2000" spc="18" dirty="0" err="1">
                <a:solidFill>
                  <a:srgbClr val="000000"/>
                </a:solidFill>
                <a:latin typeface="TT Rounds Condensed"/>
                <a:ea typeface="TT Rounds Condensed"/>
                <a:cs typeface="TT Rounds Condensed"/>
                <a:sym typeface="TT Rounds Condensed"/>
              </a:rPr>
              <a:t>SpaCy</a:t>
            </a:r>
            <a:r>
              <a:rPr lang="en-US" sz="2000" spc="18" dirty="0">
                <a:solidFill>
                  <a:srgbClr val="000000"/>
                </a:solidFill>
                <a:latin typeface="TT Rounds Condensed"/>
                <a:ea typeface="TT Rounds Condensed"/>
                <a:cs typeface="TT Rounds Condensed"/>
                <a:sym typeface="TT Rounds Condensed"/>
              </a:rPr>
              <a:t> and BART models. It offers both text and audio summaries for enhanced accessibility. This tool streamlines information retrieval from videos, making content consumption more efficient.</a:t>
            </a:r>
          </a:p>
          <a:p>
            <a:pPr algn="l">
              <a:lnSpc>
                <a:spcPts val="3572"/>
              </a:lnSpc>
            </a:pPr>
            <a:endParaRPr lang="en-US" sz="2000" spc="18" dirty="0">
              <a:solidFill>
                <a:srgbClr val="000000"/>
              </a:solidFill>
              <a:latin typeface="TT Rounds Condensed"/>
              <a:ea typeface="TT Rounds Condensed"/>
              <a:cs typeface="TT Rounds Condensed"/>
              <a:sym typeface="TT Rounds Condense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0"/>
            <a:ext cx="18288000" cy="10287000"/>
            <a:chOff x="0" y="-95249"/>
            <a:chExt cx="24384000" cy="13716000"/>
          </a:xfrm>
        </p:grpSpPr>
        <p:sp>
          <p:nvSpPr>
            <p:cNvPr id="4" name="Freeform 4"/>
            <p:cNvSpPr/>
            <p:nvPr/>
          </p:nvSpPr>
          <p:spPr>
            <a:xfrm>
              <a:off x="0" y="-9524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7" name="TextBox 7"/>
          <p:cNvSpPr txBox="1"/>
          <p:nvPr/>
        </p:nvSpPr>
        <p:spPr>
          <a:xfrm>
            <a:off x="762000" y="1104900"/>
            <a:ext cx="9262646" cy="411395"/>
          </a:xfrm>
          <a:prstGeom prst="rect">
            <a:avLst/>
          </a:prstGeom>
        </p:spPr>
        <p:txBody>
          <a:bodyPr lIns="0" tIns="0" rIns="0" bIns="0" rtlCol="0" anchor="t">
            <a:spAutoFit/>
          </a:bodyPr>
          <a:lstStyle/>
          <a:p>
            <a:pPr algn="l">
              <a:lnSpc>
                <a:spcPts val="3572"/>
              </a:lnSpc>
            </a:pPr>
            <a:r>
              <a:rPr lang="en-US" sz="2232" dirty="0" smtClean="0">
                <a:solidFill>
                  <a:srgbClr val="272525"/>
                </a:solidFill>
                <a:latin typeface="Arimo"/>
                <a:ea typeface="Arimo"/>
                <a:cs typeface="Arimo"/>
                <a:sym typeface="Arimo"/>
              </a:rPr>
              <a:t>.</a:t>
            </a:r>
            <a:endParaRPr lang="en-US" sz="2232" dirty="0">
              <a:solidFill>
                <a:srgbClr val="272525"/>
              </a:solidFill>
              <a:latin typeface="Arimo"/>
              <a:ea typeface="Arimo"/>
              <a:cs typeface="Arimo"/>
              <a:sym typeface="Arimo"/>
            </a:endParaRPr>
          </a:p>
        </p:txBody>
      </p:sp>
      <p:grpSp>
        <p:nvGrpSpPr>
          <p:cNvPr id="5" name="Group 8"/>
          <p:cNvGrpSpPr/>
          <p:nvPr/>
        </p:nvGrpSpPr>
        <p:grpSpPr>
          <a:xfrm>
            <a:off x="7914739" y="3674499"/>
            <a:ext cx="9222998" cy="6235934"/>
            <a:chOff x="0" y="0"/>
            <a:chExt cx="12619435" cy="8532363"/>
          </a:xfrm>
        </p:grpSpPr>
        <p:sp>
          <p:nvSpPr>
            <p:cNvPr id="9" name="Freeform 9"/>
            <p:cNvSpPr/>
            <p:nvPr/>
          </p:nvSpPr>
          <p:spPr>
            <a:xfrm>
              <a:off x="0" y="0"/>
              <a:ext cx="12619355" cy="8532452"/>
            </a:xfrm>
            <a:custGeom>
              <a:avLst/>
              <a:gdLst/>
              <a:ahLst/>
              <a:cxnLst/>
              <a:rect l="l" t="t" r="r" b="b"/>
              <a:pathLst>
                <a:path w="12619355" h="8532452">
                  <a:moveTo>
                    <a:pt x="0" y="268119"/>
                  </a:moveTo>
                  <a:cubicBezTo>
                    <a:pt x="0" y="120080"/>
                    <a:pt x="85090" y="0"/>
                    <a:pt x="190119" y="0"/>
                  </a:cubicBezTo>
                  <a:lnTo>
                    <a:pt x="12429236" y="0"/>
                  </a:lnTo>
                  <a:lnTo>
                    <a:pt x="12429236" y="8961"/>
                  </a:lnTo>
                  <a:lnTo>
                    <a:pt x="12429236" y="0"/>
                  </a:lnTo>
                  <a:cubicBezTo>
                    <a:pt x="12534265" y="0"/>
                    <a:pt x="12619355" y="120080"/>
                    <a:pt x="12619355" y="268119"/>
                  </a:cubicBezTo>
                  <a:lnTo>
                    <a:pt x="12613005" y="268119"/>
                  </a:lnTo>
                  <a:lnTo>
                    <a:pt x="12619355" y="268119"/>
                  </a:lnTo>
                  <a:lnTo>
                    <a:pt x="12619355" y="8264370"/>
                  </a:lnTo>
                  <a:lnTo>
                    <a:pt x="12613005" y="8264370"/>
                  </a:lnTo>
                  <a:lnTo>
                    <a:pt x="12619355" y="8264370"/>
                  </a:lnTo>
                  <a:cubicBezTo>
                    <a:pt x="12619355" y="8412409"/>
                    <a:pt x="12534265" y="8532452"/>
                    <a:pt x="12429236" y="8532452"/>
                  </a:cubicBezTo>
                  <a:lnTo>
                    <a:pt x="12429236" y="8523528"/>
                  </a:lnTo>
                  <a:lnTo>
                    <a:pt x="12429236" y="8532452"/>
                  </a:lnTo>
                  <a:lnTo>
                    <a:pt x="190119" y="8532452"/>
                  </a:lnTo>
                  <a:lnTo>
                    <a:pt x="190119" y="8523528"/>
                  </a:lnTo>
                  <a:lnTo>
                    <a:pt x="190119" y="8532452"/>
                  </a:lnTo>
                  <a:cubicBezTo>
                    <a:pt x="85090" y="8532310"/>
                    <a:pt x="0" y="8412409"/>
                    <a:pt x="0" y="8264370"/>
                  </a:cubicBezTo>
                  <a:lnTo>
                    <a:pt x="0" y="268119"/>
                  </a:lnTo>
                  <a:lnTo>
                    <a:pt x="6350" y="268119"/>
                  </a:lnTo>
                  <a:lnTo>
                    <a:pt x="0" y="268119"/>
                  </a:lnTo>
                  <a:moveTo>
                    <a:pt x="12700" y="268119"/>
                  </a:moveTo>
                  <a:lnTo>
                    <a:pt x="12700" y="8264370"/>
                  </a:lnTo>
                  <a:lnTo>
                    <a:pt x="6350" y="8264370"/>
                  </a:lnTo>
                  <a:lnTo>
                    <a:pt x="12700" y="8264370"/>
                  </a:lnTo>
                  <a:cubicBezTo>
                    <a:pt x="12700" y="8402551"/>
                    <a:pt x="92202" y="8514566"/>
                    <a:pt x="190119" y="8514566"/>
                  </a:cubicBezTo>
                  <a:lnTo>
                    <a:pt x="12429236" y="8514566"/>
                  </a:lnTo>
                  <a:cubicBezTo>
                    <a:pt x="12527280" y="8514566"/>
                    <a:pt x="12606655" y="8402551"/>
                    <a:pt x="12606655" y="8264370"/>
                  </a:cubicBezTo>
                  <a:lnTo>
                    <a:pt x="12606655" y="268119"/>
                  </a:lnTo>
                  <a:cubicBezTo>
                    <a:pt x="12606782" y="129937"/>
                    <a:pt x="12527280" y="17922"/>
                    <a:pt x="12429236" y="17922"/>
                  </a:cubicBezTo>
                  <a:lnTo>
                    <a:pt x="190119" y="17922"/>
                  </a:lnTo>
                  <a:lnTo>
                    <a:pt x="190119" y="8961"/>
                  </a:lnTo>
                  <a:lnTo>
                    <a:pt x="190119" y="17922"/>
                  </a:lnTo>
                  <a:cubicBezTo>
                    <a:pt x="92202" y="17922"/>
                    <a:pt x="12700" y="129937"/>
                    <a:pt x="12700" y="268119"/>
                  </a:cubicBezTo>
                  <a:close/>
                </a:path>
              </a:pathLst>
            </a:custGeom>
            <a:solidFill>
              <a:srgbClr val="000000">
                <a:alpha val="7843"/>
              </a:srgbClr>
            </a:solidFill>
          </p:spPr>
        </p:sp>
      </p:grpSp>
      <p:sp>
        <p:nvSpPr>
          <p:cNvPr id="21" name="Rectangle 20"/>
          <p:cNvSpPr/>
          <p:nvPr/>
        </p:nvSpPr>
        <p:spPr>
          <a:xfrm>
            <a:off x="1524000" y="3314700"/>
            <a:ext cx="6705600" cy="2862322"/>
          </a:xfrm>
          <a:prstGeom prst="rect">
            <a:avLst/>
          </a:prstGeom>
        </p:spPr>
        <p:txBody>
          <a:bodyPr wrap="square">
            <a:spAutoFit/>
          </a:bodyPr>
          <a:lstStyle/>
          <a:p>
            <a:pPr>
              <a:buFont typeface="Arial" pitchFamily="34" charset="0"/>
              <a:buChar char="•"/>
            </a:pPr>
            <a:r>
              <a:rPr lang="en-US" sz="2000" dirty="0" smtClean="0"/>
              <a:t>In the YouTube Transcript Summarizer project, </a:t>
            </a:r>
            <a:r>
              <a:rPr lang="en-US" sz="2000" dirty="0" err="1" smtClean="0"/>
              <a:t>Spacy</a:t>
            </a:r>
            <a:r>
              <a:rPr lang="en-US" sz="2000" dirty="0" smtClean="0"/>
              <a:t> is a helpful tool that processes the text from video transcripts. </a:t>
            </a:r>
          </a:p>
          <a:p>
            <a:pPr>
              <a:buFont typeface="Arial" pitchFamily="34" charset="0"/>
              <a:buChar char="•"/>
            </a:pPr>
            <a:endParaRPr lang="en-US" sz="2000" dirty="0" smtClean="0"/>
          </a:p>
          <a:p>
            <a:pPr>
              <a:buFont typeface="Arial" pitchFamily="34" charset="0"/>
              <a:buChar char="•"/>
            </a:pPr>
            <a:r>
              <a:rPr lang="en-US" sz="2000" dirty="0" smtClean="0"/>
              <a:t>It breaks down the text into meaningful parts like words and sentences, identifies different types of words (like nouns or verbs), and recognizes important names and phrases. </a:t>
            </a:r>
          </a:p>
          <a:p>
            <a:pPr>
              <a:buFont typeface="Arial" pitchFamily="34" charset="0"/>
              <a:buChar char="•"/>
            </a:pPr>
            <a:endParaRPr lang="en-US" sz="2000" dirty="0" smtClean="0"/>
          </a:p>
          <a:p>
            <a:pPr algn="just">
              <a:buFont typeface="Arial" pitchFamily="34" charset="0"/>
              <a:buChar char="•"/>
            </a:pPr>
            <a:r>
              <a:rPr lang="en-US" sz="2000" dirty="0" smtClean="0"/>
              <a:t>This helps make the summaries of video content more accurate and useful.</a:t>
            </a:r>
            <a:endParaRPr lang="en-US" sz="2000" dirty="0"/>
          </a:p>
        </p:txBody>
      </p:sp>
      <p:pic>
        <p:nvPicPr>
          <p:cNvPr id="3074" name="Picture 2"/>
          <p:cNvPicPr>
            <a:picLocks noChangeAspect="1" noChangeArrowheads="1"/>
          </p:cNvPicPr>
          <p:nvPr/>
        </p:nvPicPr>
        <p:blipFill>
          <a:blip r:embed="rId4"/>
          <a:srcRect/>
          <a:stretch>
            <a:fillRect/>
          </a:stretch>
        </p:blipFill>
        <p:spPr bwMode="auto">
          <a:xfrm>
            <a:off x="9525000" y="2552700"/>
            <a:ext cx="7810500"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0"/>
            <a:ext cx="18288000" cy="10287000"/>
            <a:chOff x="0" y="-95249"/>
            <a:chExt cx="24384000" cy="13716000"/>
          </a:xfrm>
        </p:grpSpPr>
        <p:sp>
          <p:nvSpPr>
            <p:cNvPr id="4" name="Freeform 4"/>
            <p:cNvSpPr/>
            <p:nvPr/>
          </p:nvSpPr>
          <p:spPr>
            <a:xfrm>
              <a:off x="0" y="-9524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6" name="TextBox 6"/>
          <p:cNvSpPr txBox="1"/>
          <p:nvPr/>
        </p:nvSpPr>
        <p:spPr>
          <a:xfrm>
            <a:off x="11430000" y="2324100"/>
            <a:ext cx="6172200" cy="836126"/>
          </a:xfrm>
          <a:prstGeom prst="rect">
            <a:avLst/>
          </a:prstGeom>
        </p:spPr>
        <p:txBody>
          <a:bodyPr wrap="square" lIns="0" tIns="0" rIns="0" bIns="0" rtlCol="0" anchor="t">
            <a:spAutoFit/>
          </a:bodyPr>
          <a:lstStyle/>
          <a:p>
            <a:pPr algn="l">
              <a:lnSpc>
                <a:spcPts val="6976"/>
              </a:lnSpc>
            </a:pPr>
            <a:r>
              <a:rPr lang="en-US" sz="5581" dirty="0" smtClean="0">
                <a:solidFill>
                  <a:srgbClr val="000000"/>
                </a:solidFill>
                <a:latin typeface="Arimo Bold"/>
                <a:ea typeface="Arimo Bold"/>
                <a:cs typeface="Arimo Bold"/>
                <a:sym typeface="Arimo Bold"/>
              </a:rPr>
              <a:t> BART</a:t>
            </a:r>
            <a:endParaRPr lang="en-US" sz="5581" dirty="0">
              <a:solidFill>
                <a:srgbClr val="000000"/>
              </a:solidFill>
              <a:latin typeface="Arimo Bold"/>
              <a:ea typeface="Arimo Bold"/>
              <a:cs typeface="Arimo Bold"/>
              <a:sym typeface="Arimo Bold"/>
            </a:endParaRPr>
          </a:p>
        </p:txBody>
      </p:sp>
      <p:sp>
        <p:nvSpPr>
          <p:cNvPr id="7" name="TextBox 7"/>
          <p:cNvSpPr txBox="1"/>
          <p:nvPr/>
        </p:nvSpPr>
        <p:spPr>
          <a:xfrm>
            <a:off x="762000" y="1104900"/>
            <a:ext cx="9262646" cy="411395"/>
          </a:xfrm>
          <a:prstGeom prst="rect">
            <a:avLst/>
          </a:prstGeom>
        </p:spPr>
        <p:txBody>
          <a:bodyPr lIns="0" tIns="0" rIns="0" bIns="0" rtlCol="0" anchor="t">
            <a:spAutoFit/>
          </a:bodyPr>
          <a:lstStyle/>
          <a:p>
            <a:pPr algn="l">
              <a:lnSpc>
                <a:spcPts val="3572"/>
              </a:lnSpc>
            </a:pPr>
            <a:r>
              <a:rPr lang="en-US" sz="2232" dirty="0" smtClean="0">
                <a:solidFill>
                  <a:srgbClr val="272525"/>
                </a:solidFill>
                <a:latin typeface="Arimo"/>
                <a:ea typeface="Arimo"/>
                <a:cs typeface="Arimo"/>
                <a:sym typeface="Arimo"/>
              </a:rPr>
              <a:t>.</a:t>
            </a:r>
            <a:endParaRPr lang="en-US" sz="2232" dirty="0">
              <a:solidFill>
                <a:srgbClr val="272525"/>
              </a:solidFill>
              <a:latin typeface="Arimo"/>
              <a:ea typeface="Arimo"/>
              <a:cs typeface="Arimo"/>
              <a:sym typeface="Arimo"/>
            </a:endParaRPr>
          </a:p>
        </p:txBody>
      </p:sp>
      <p:grpSp>
        <p:nvGrpSpPr>
          <p:cNvPr id="5" name="Group 8"/>
          <p:cNvGrpSpPr/>
          <p:nvPr/>
        </p:nvGrpSpPr>
        <p:grpSpPr>
          <a:xfrm>
            <a:off x="7914739" y="3674499"/>
            <a:ext cx="9222998" cy="6235934"/>
            <a:chOff x="0" y="0"/>
            <a:chExt cx="12619435" cy="8532363"/>
          </a:xfrm>
        </p:grpSpPr>
        <p:sp>
          <p:nvSpPr>
            <p:cNvPr id="9" name="Freeform 9"/>
            <p:cNvSpPr/>
            <p:nvPr/>
          </p:nvSpPr>
          <p:spPr>
            <a:xfrm>
              <a:off x="0" y="0"/>
              <a:ext cx="12619355" cy="8532452"/>
            </a:xfrm>
            <a:custGeom>
              <a:avLst/>
              <a:gdLst/>
              <a:ahLst/>
              <a:cxnLst/>
              <a:rect l="l" t="t" r="r" b="b"/>
              <a:pathLst>
                <a:path w="12619355" h="8532452">
                  <a:moveTo>
                    <a:pt x="0" y="268119"/>
                  </a:moveTo>
                  <a:cubicBezTo>
                    <a:pt x="0" y="120080"/>
                    <a:pt x="85090" y="0"/>
                    <a:pt x="190119" y="0"/>
                  </a:cubicBezTo>
                  <a:lnTo>
                    <a:pt x="12429236" y="0"/>
                  </a:lnTo>
                  <a:lnTo>
                    <a:pt x="12429236" y="8961"/>
                  </a:lnTo>
                  <a:lnTo>
                    <a:pt x="12429236" y="0"/>
                  </a:lnTo>
                  <a:cubicBezTo>
                    <a:pt x="12534265" y="0"/>
                    <a:pt x="12619355" y="120080"/>
                    <a:pt x="12619355" y="268119"/>
                  </a:cubicBezTo>
                  <a:lnTo>
                    <a:pt x="12613005" y="268119"/>
                  </a:lnTo>
                  <a:lnTo>
                    <a:pt x="12619355" y="268119"/>
                  </a:lnTo>
                  <a:lnTo>
                    <a:pt x="12619355" y="8264370"/>
                  </a:lnTo>
                  <a:lnTo>
                    <a:pt x="12613005" y="8264370"/>
                  </a:lnTo>
                  <a:lnTo>
                    <a:pt x="12619355" y="8264370"/>
                  </a:lnTo>
                  <a:cubicBezTo>
                    <a:pt x="12619355" y="8412409"/>
                    <a:pt x="12534265" y="8532452"/>
                    <a:pt x="12429236" y="8532452"/>
                  </a:cubicBezTo>
                  <a:lnTo>
                    <a:pt x="12429236" y="8523528"/>
                  </a:lnTo>
                  <a:lnTo>
                    <a:pt x="12429236" y="8532452"/>
                  </a:lnTo>
                  <a:lnTo>
                    <a:pt x="190119" y="8532452"/>
                  </a:lnTo>
                  <a:lnTo>
                    <a:pt x="190119" y="8523528"/>
                  </a:lnTo>
                  <a:lnTo>
                    <a:pt x="190119" y="8532452"/>
                  </a:lnTo>
                  <a:cubicBezTo>
                    <a:pt x="85090" y="8532310"/>
                    <a:pt x="0" y="8412409"/>
                    <a:pt x="0" y="8264370"/>
                  </a:cubicBezTo>
                  <a:lnTo>
                    <a:pt x="0" y="268119"/>
                  </a:lnTo>
                  <a:lnTo>
                    <a:pt x="6350" y="268119"/>
                  </a:lnTo>
                  <a:lnTo>
                    <a:pt x="0" y="268119"/>
                  </a:lnTo>
                  <a:moveTo>
                    <a:pt x="12700" y="268119"/>
                  </a:moveTo>
                  <a:lnTo>
                    <a:pt x="12700" y="8264370"/>
                  </a:lnTo>
                  <a:lnTo>
                    <a:pt x="6350" y="8264370"/>
                  </a:lnTo>
                  <a:lnTo>
                    <a:pt x="12700" y="8264370"/>
                  </a:lnTo>
                  <a:cubicBezTo>
                    <a:pt x="12700" y="8402551"/>
                    <a:pt x="92202" y="8514566"/>
                    <a:pt x="190119" y="8514566"/>
                  </a:cubicBezTo>
                  <a:lnTo>
                    <a:pt x="12429236" y="8514566"/>
                  </a:lnTo>
                  <a:cubicBezTo>
                    <a:pt x="12527280" y="8514566"/>
                    <a:pt x="12606655" y="8402551"/>
                    <a:pt x="12606655" y="8264370"/>
                  </a:cubicBezTo>
                  <a:lnTo>
                    <a:pt x="12606655" y="268119"/>
                  </a:lnTo>
                  <a:cubicBezTo>
                    <a:pt x="12606782" y="129937"/>
                    <a:pt x="12527280" y="17922"/>
                    <a:pt x="12429236" y="17922"/>
                  </a:cubicBezTo>
                  <a:lnTo>
                    <a:pt x="190119" y="17922"/>
                  </a:lnTo>
                  <a:lnTo>
                    <a:pt x="190119" y="8961"/>
                  </a:lnTo>
                  <a:lnTo>
                    <a:pt x="190119" y="17922"/>
                  </a:lnTo>
                  <a:cubicBezTo>
                    <a:pt x="92202" y="17922"/>
                    <a:pt x="12700" y="129937"/>
                    <a:pt x="12700" y="268119"/>
                  </a:cubicBezTo>
                  <a:close/>
                </a:path>
              </a:pathLst>
            </a:custGeom>
            <a:solidFill>
              <a:srgbClr val="000000">
                <a:alpha val="7843"/>
              </a:srgbClr>
            </a:solidFill>
          </p:spPr>
        </p:sp>
      </p:grpSp>
      <p:sp>
        <p:nvSpPr>
          <p:cNvPr id="21" name="Rectangle 20"/>
          <p:cNvSpPr/>
          <p:nvPr/>
        </p:nvSpPr>
        <p:spPr>
          <a:xfrm>
            <a:off x="11201400" y="4076700"/>
            <a:ext cx="6705600" cy="2862322"/>
          </a:xfrm>
          <a:prstGeom prst="rect">
            <a:avLst/>
          </a:prstGeom>
        </p:spPr>
        <p:txBody>
          <a:bodyPr wrap="square">
            <a:spAutoFit/>
          </a:bodyPr>
          <a:lstStyle/>
          <a:p>
            <a:pPr>
              <a:buFont typeface="Arial" pitchFamily="34" charset="0"/>
              <a:buChar char="•"/>
            </a:pPr>
            <a:r>
              <a:rPr lang="en-US" dirty="0" smtClean="0"/>
              <a:t>BART (Bidirectional and Auto-Regressive Transformers) is a sophisticated language model developed by </a:t>
            </a:r>
            <a:r>
              <a:rPr lang="en-US" dirty="0" err="1" smtClean="0"/>
              <a:t>Facebook</a:t>
            </a:r>
            <a:r>
              <a:rPr lang="en-US" dirty="0" smtClean="0"/>
              <a:t> AI.</a:t>
            </a:r>
          </a:p>
          <a:p>
            <a:r>
              <a:rPr lang="en-US" dirty="0" smtClean="0"/>
              <a:t> </a:t>
            </a:r>
          </a:p>
          <a:p>
            <a:pPr>
              <a:buFont typeface="Arial" pitchFamily="34" charset="0"/>
              <a:buChar char="•"/>
            </a:pPr>
            <a:r>
              <a:rPr lang="en-US" dirty="0" smtClean="0"/>
              <a:t>It excels in tasks like text generation and summarization by combining bidirectional understanding with auto-regressive generation capabilities. </a:t>
            </a:r>
          </a:p>
          <a:p>
            <a:pPr>
              <a:buFont typeface="Arial" pitchFamily="34" charset="0"/>
              <a:buChar char="•"/>
            </a:pPr>
            <a:endParaRPr lang="en-US" dirty="0" smtClean="0"/>
          </a:p>
          <a:p>
            <a:pPr>
              <a:buFont typeface="Arial" pitchFamily="34" charset="0"/>
              <a:buChar char="•"/>
            </a:pPr>
            <a:r>
              <a:rPr lang="en-US" dirty="0" smtClean="0"/>
              <a:t>BART can effectively summarize and rewrite text, making it valuable for applications requiring concise and coherent content generation, such as in summarizing YouTube videos.</a:t>
            </a:r>
            <a:endParaRPr lang="en-US" dirty="0"/>
          </a:p>
        </p:txBody>
      </p:sp>
      <p:pic>
        <p:nvPicPr>
          <p:cNvPr id="4098" name="Picture 2"/>
          <p:cNvPicPr>
            <a:picLocks noChangeAspect="1" noChangeArrowheads="1"/>
          </p:cNvPicPr>
          <p:nvPr/>
        </p:nvPicPr>
        <p:blipFill>
          <a:blip r:embed="rId4"/>
          <a:srcRect/>
          <a:stretch>
            <a:fillRect/>
          </a:stretch>
        </p:blipFill>
        <p:spPr bwMode="auto">
          <a:xfrm>
            <a:off x="0" y="2019301"/>
            <a:ext cx="109728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48369"/>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10958454" y="863501"/>
            <a:ext cx="6858000" cy="8463260"/>
          </a:xfrm>
          <a:custGeom>
            <a:avLst/>
            <a:gdLst/>
            <a:ahLst/>
            <a:cxnLst/>
            <a:rect l="l" t="t" r="r" b="b"/>
            <a:pathLst>
              <a:path w="6858000" h="8463260">
                <a:moveTo>
                  <a:pt x="0" y="0"/>
                </a:moveTo>
                <a:lnTo>
                  <a:pt x="6858000" y="0"/>
                </a:lnTo>
                <a:lnTo>
                  <a:pt x="6858000" y="8463260"/>
                </a:lnTo>
                <a:lnTo>
                  <a:pt x="0" y="8463260"/>
                </a:lnTo>
                <a:lnTo>
                  <a:pt x="0" y="0"/>
                </a:lnTo>
                <a:close/>
              </a:path>
            </a:pathLst>
          </a:custGeom>
          <a:blipFill>
            <a:blip r:embed="rId4"/>
            <a:stretch>
              <a:fillRect r="-23407"/>
            </a:stretch>
          </a:blipFill>
        </p:spPr>
      </p:sp>
      <p:sp>
        <p:nvSpPr>
          <p:cNvPr id="6" name="TextBox 6"/>
          <p:cNvSpPr txBox="1"/>
          <p:nvPr/>
        </p:nvSpPr>
        <p:spPr>
          <a:xfrm>
            <a:off x="843022" y="1450211"/>
            <a:ext cx="5185499" cy="617578"/>
          </a:xfrm>
          <a:prstGeom prst="rect">
            <a:avLst/>
          </a:prstGeom>
        </p:spPr>
        <p:txBody>
          <a:bodyPr lIns="0" tIns="0" rIns="0" bIns="0" rtlCol="0" anchor="t">
            <a:spAutoFit/>
          </a:bodyPr>
          <a:lstStyle/>
          <a:p>
            <a:pPr algn="l">
              <a:lnSpc>
                <a:spcPts val="5283"/>
              </a:lnSpc>
            </a:pPr>
            <a:r>
              <a:rPr lang="en-US" sz="4227">
                <a:solidFill>
                  <a:srgbClr val="000000"/>
                </a:solidFill>
                <a:latin typeface="Arimo Bold"/>
                <a:ea typeface="Arimo Bold"/>
                <a:cs typeface="Arimo Bold"/>
                <a:sym typeface="Arimo Bold"/>
              </a:rPr>
              <a:t>Tools</a:t>
            </a:r>
          </a:p>
        </p:txBody>
      </p:sp>
      <p:sp>
        <p:nvSpPr>
          <p:cNvPr id="7" name="TextBox 7"/>
          <p:cNvSpPr txBox="1"/>
          <p:nvPr/>
        </p:nvSpPr>
        <p:spPr>
          <a:xfrm>
            <a:off x="843022" y="2395567"/>
            <a:ext cx="9743956" cy="681276"/>
          </a:xfrm>
          <a:prstGeom prst="rect">
            <a:avLst/>
          </a:prstGeom>
        </p:spPr>
        <p:txBody>
          <a:bodyPr lIns="0" tIns="0" rIns="0" bIns="0" rtlCol="0" anchor="t">
            <a:spAutoFit/>
          </a:bodyPr>
          <a:lstStyle/>
          <a:p>
            <a:pPr algn="l">
              <a:lnSpc>
                <a:spcPts val="2705"/>
              </a:lnSpc>
            </a:pPr>
            <a:r>
              <a:rPr lang="en-US" sz="1691">
                <a:solidFill>
                  <a:srgbClr val="272525"/>
                </a:solidFill>
                <a:latin typeface="Arimo"/>
                <a:ea typeface="Arimo"/>
                <a:cs typeface="Arimo"/>
                <a:sym typeface="Arimo"/>
              </a:rPr>
              <a:t>The development and deployment of the YouTube Transcript Summarizer require a suite of specialized tools for data analysis, model training, and evaluation.</a:t>
            </a:r>
          </a:p>
        </p:txBody>
      </p:sp>
      <p:sp>
        <p:nvSpPr>
          <p:cNvPr id="8" name="Freeform 8" descr="preencoded.png"/>
          <p:cNvSpPr/>
          <p:nvPr/>
        </p:nvSpPr>
        <p:spPr>
          <a:xfrm>
            <a:off x="751583" y="3364111"/>
            <a:ext cx="536822" cy="536822"/>
          </a:xfrm>
          <a:custGeom>
            <a:avLst/>
            <a:gdLst/>
            <a:ahLst/>
            <a:cxnLst/>
            <a:rect l="l" t="t" r="r" b="b"/>
            <a:pathLst>
              <a:path w="536822" h="536822">
                <a:moveTo>
                  <a:pt x="0" y="0"/>
                </a:moveTo>
                <a:lnTo>
                  <a:pt x="536822" y="0"/>
                </a:lnTo>
                <a:lnTo>
                  <a:pt x="536822" y="536823"/>
                </a:lnTo>
                <a:lnTo>
                  <a:pt x="0" y="536823"/>
                </a:lnTo>
                <a:lnTo>
                  <a:pt x="0" y="0"/>
                </a:lnTo>
                <a:close/>
              </a:path>
            </a:pathLst>
          </a:custGeom>
          <a:blipFill>
            <a:blip r:embed="rId5"/>
            <a:stretch>
              <a:fillRect/>
            </a:stretch>
          </a:blipFill>
        </p:spPr>
      </p:sp>
      <p:sp>
        <p:nvSpPr>
          <p:cNvPr id="9" name="TextBox 9"/>
          <p:cNvSpPr txBox="1"/>
          <p:nvPr/>
        </p:nvSpPr>
        <p:spPr>
          <a:xfrm>
            <a:off x="843022" y="4151739"/>
            <a:ext cx="3866066" cy="350203"/>
          </a:xfrm>
          <a:prstGeom prst="rect">
            <a:avLst/>
          </a:prstGeom>
        </p:spPr>
        <p:txBody>
          <a:bodyPr lIns="0" tIns="0" rIns="0" bIns="0" rtlCol="0" anchor="t">
            <a:spAutoFit/>
          </a:bodyPr>
          <a:lstStyle/>
          <a:p>
            <a:pPr algn="l">
              <a:lnSpc>
                <a:spcPts val="2642"/>
              </a:lnSpc>
            </a:pPr>
            <a:r>
              <a:rPr lang="en-US" sz="2249">
                <a:solidFill>
                  <a:srgbClr val="272525"/>
                </a:solidFill>
                <a:latin typeface="Arimo Bold"/>
                <a:ea typeface="Arimo Bold"/>
                <a:cs typeface="Arimo Bold"/>
                <a:sym typeface="Arimo Bold"/>
              </a:rPr>
              <a:t>Programming Languages</a:t>
            </a:r>
          </a:p>
        </p:txBody>
      </p:sp>
      <p:sp>
        <p:nvSpPr>
          <p:cNvPr id="10" name="TextBox 10"/>
          <p:cNvSpPr txBox="1"/>
          <p:nvPr/>
        </p:nvSpPr>
        <p:spPr>
          <a:xfrm>
            <a:off x="843022" y="4588252"/>
            <a:ext cx="4619506" cy="1024771"/>
          </a:xfrm>
          <a:prstGeom prst="rect">
            <a:avLst/>
          </a:prstGeom>
        </p:spPr>
        <p:txBody>
          <a:bodyPr lIns="0" tIns="0" rIns="0" bIns="0" rtlCol="0" anchor="t">
            <a:spAutoFit/>
          </a:bodyPr>
          <a:lstStyle/>
          <a:p>
            <a:pPr algn="l">
              <a:lnSpc>
                <a:spcPts val="2705"/>
              </a:lnSpc>
            </a:pPr>
            <a:r>
              <a:rPr lang="en-US" sz="1691">
                <a:solidFill>
                  <a:srgbClr val="272525"/>
                </a:solidFill>
                <a:latin typeface="Arimo"/>
                <a:ea typeface="Arimo"/>
                <a:cs typeface="Arimo"/>
                <a:sym typeface="Arimo"/>
              </a:rPr>
              <a:t>Python is used for developing the algorithms and processing the transcript data.</a:t>
            </a:r>
          </a:p>
        </p:txBody>
      </p:sp>
      <p:sp>
        <p:nvSpPr>
          <p:cNvPr id="11" name="TextBox 11"/>
          <p:cNvSpPr txBox="1"/>
          <p:nvPr/>
        </p:nvSpPr>
        <p:spPr>
          <a:xfrm>
            <a:off x="5967472" y="4189839"/>
            <a:ext cx="3954393" cy="215593"/>
          </a:xfrm>
          <a:prstGeom prst="rect">
            <a:avLst/>
          </a:prstGeom>
        </p:spPr>
        <p:txBody>
          <a:bodyPr lIns="0" tIns="0" rIns="0" bIns="0" rtlCol="0" anchor="t">
            <a:spAutoFit/>
          </a:bodyPr>
          <a:lstStyle/>
          <a:p>
            <a:pPr algn="l">
              <a:lnSpc>
                <a:spcPts val="2642"/>
              </a:lnSpc>
            </a:pPr>
            <a:r>
              <a:rPr lang="en-US" sz="2499" spc="23">
                <a:solidFill>
                  <a:srgbClr val="000000"/>
                </a:solidFill>
                <a:latin typeface="TT Rounds Condensed Bold"/>
                <a:ea typeface="TT Rounds Condensed Bold"/>
                <a:cs typeface="TT Rounds Condensed Bold"/>
                <a:sym typeface="TT Rounds Condensed Bold"/>
              </a:rPr>
              <a:t>GitHub</a:t>
            </a:r>
          </a:p>
        </p:txBody>
      </p:sp>
      <p:sp>
        <p:nvSpPr>
          <p:cNvPr id="12" name="TextBox 12"/>
          <p:cNvSpPr txBox="1"/>
          <p:nvPr/>
        </p:nvSpPr>
        <p:spPr>
          <a:xfrm>
            <a:off x="5967472" y="4539883"/>
            <a:ext cx="4619506" cy="1024771"/>
          </a:xfrm>
          <a:prstGeom prst="rect">
            <a:avLst/>
          </a:prstGeom>
        </p:spPr>
        <p:txBody>
          <a:bodyPr lIns="0" tIns="0" rIns="0" bIns="0" rtlCol="0" anchor="t">
            <a:spAutoFit/>
          </a:bodyPr>
          <a:lstStyle/>
          <a:p>
            <a:pPr algn="l">
              <a:lnSpc>
                <a:spcPts val="2705"/>
              </a:lnSpc>
            </a:pPr>
            <a:r>
              <a:rPr lang="en-US" sz="1691">
                <a:solidFill>
                  <a:srgbClr val="272525"/>
                </a:solidFill>
                <a:latin typeface="Arimo"/>
                <a:ea typeface="Arimo"/>
                <a:cs typeface="Arimo"/>
                <a:sym typeface="Arimo"/>
              </a:rPr>
              <a:t>Databases like MySQL or PostgreSQL are used to store and manage the large volumes of transcript data.</a:t>
            </a:r>
          </a:p>
        </p:txBody>
      </p:sp>
      <p:sp>
        <p:nvSpPr>
          <p:cNvPr id="13" name="TextBox 13"/>
          <p:cNvSpPr txBox="1"/>
          <p:nvPr/>
        </p:nvSpPr>
        <p:spPr>
          <a:xfrm>
            <a:off x="843022" y="7070705"/>
            <a:ext cx="3497491" cy="225117"/>
          </a:xfrm>
          <a:prstGeom prst="rect">
            <a:avLst/>
          </a:prstGeom>
        </p:spPr>
        <p:txBody>
          <a:bodyPr lIns="0" tIns="0" rIns="0" bIns="0" rtlCol="0" anchor="t">
            <a:spAutoFit/>
          </a:bodyPr>
          <a:lstStyle/>
          <a:p>
            <a:pPr algn="l">
              <a:lnSpc>
                <a:spcPts val="2642"/>
              </a:lnSpc>
            </a:pPr>
            <a:r>
              <a:rPr lang="en-US" sz="2499">
                <a:solidFill>
                  <a:srgbClr val="272525"/>
                </a:solidFill>
                <a:latin typeface="Arimo Bold"/>
                <a:ea typeface="Arimo Bold"/>
                <a:cs typeface="Arimo Bold"/>
                <a:sym typeface="Arimo Bold"/>
              </a:rPr>
              <a:t>gTTs</a:t>
            </a:r>
          </a:p>
        </p:txBody>
      </p:sp>
      <p:sp>
        <p:nvSpPr>
          <p:cNvPr id="14" name="TextBox 14"/>
          <p:cNvSpPr txBox="1"/>
          <p:nvPr/>
        </p:nvSpPr>
        <p:spPr>
          <a:xfrm>
            <a:off x="843022" y="7514897"/>
            <a:ext cx="4619506" cy="1018540"/>
          </a:xfrm>
          <a:prstGeom prst="rect">
            <a:avLst/>
          </a:prstGeom>
        </p:spPr>
        <p:txBody>
          <a:bodyPr lIns="0" tIns="0" rIns="0" bIns="0" rtlCol="0" anchor="t">
            <a:spAutoFit/>
          </a:bodyPr>
          <a:lstStyle/>
          <a:p>
            <a:pPr algn="l">
              <a:lnSpc>
                <a:spcPts val="2705"/>
              </a:lnSpc>
            </a:pPr>
            <a:r>
              <a:rPr lang="en-US" sz="1750" spc="16">
                <a:solidFill>
                  <a:srgbClr val="000000"/>
                </a:solidFill>
                <a:latin typeface="TT Rounds Condensed"/>
                <a:ea typeface="TT Rounds Condensed"/>
                <a:cs typeface="TT Rounds Condensed"/>
                <a:sym typeface="TT Rounds Condensed"/>
              </a:rPr>
              <a:t>gTTs stands for Goggle Text-to-Speech. It’s a Python library and CLI tool that interfaces with Google Translate’s text-to-speech API.</a:t>
            </a:r>
          </a:p>
        </p:txBody>
      </p:sp>
      <p:sp>
        <p:nvSpPr>
          <p:cNvPr id="15" name="TextBox 15"/>
          <p:cNvSpPr txBox="1"/>
          <p:nvPr/>
        </p:nvSpPr>
        <p:spPr>
          <a:xfrm>
            <a:off x="5967472" y="7070705"/>
            <a:ext cx="2970639" cy="225117"/>
          </a:xfrm>
          <a:prstGeom prst="rect">
            <a:avLst/>
          </a:prstGeom>
        </p:spPr>
        <p:txBody>
          <a:bodyPr lIns="0" tIns="0" rIns="0" bIns="0" rtlCol="0" anchor="t">
            <a:spAutoFit/>
          </a:bodyPr>
          <a:lstStyle/>
          <a:p>
            <a:pPr algn="l">
              <a:lnSpc>
                <a:spcPts val="2642"/>
              </a:lnSpc>
            </a:pPr>
            <a:r>
              <a:rPr lang="en-US" sz="2499">
                <a:solidFill>
                  <a:srgbClr val="272525"/>
                </a:solidFill>
                <a:latin typeface="Arimo Bold"/>
                <a:ea typeface="Arimo Bold"/>
                <a:cs typeface="Arimo Bold"/>
                <a:sym typeface="Arimo Bold"/>
              </a:rPr>
              <a:t>Streamlit</a:t>
            </a:r>
          </a:p>
        </p:txBody>
      </p:sp>
      <p:sp>
        <p:nvSpPr>
          <p:cNvPr id="16" name="TextBox 16"/>
          <p:cNvSpPr txBox="1"/>
          <p:nvPr/>
        </p:nvSpPr>
        <p:spPr>
          <a:xfrm>
            <a:off x="5967472" y="7495847"/>
            <a:ext cx="4619506" cy="1024771"/>
          </a:xfrm>
          <a:prstGeom prst="rect">
            <a:avLst/>
          </a:prstGeom>
        </p:spPr>
        <p:txBody>
          <a:bodyPr lIns="0" tIns="0" rIns="0" bIns="0" rtlCol="0" anchor="t">
            <a:spAutoFit/>
          </a:bodyPr>
          <a:lstStyle/>
          <a:p>
            <a:pPr algn="l">
              <a:lnSpc>
                <a:spcPts val="2705"/>
              </a:lnSpc>
            </a:pPr>
            <a:r>
              <a:rPr lang="en-US" sz="1691">
                <a:solidFill>
                  <a:srgbClr val="272525"/>
                </a:solidFill>
                <a:latin typeface="Arimo"/>
                <a:ea typeface="Arimo"/>
                <a:cs typeface="Arimo"/>
                <a:sym typeface="Arimo"/>
              </a:rPr>
              <a:t>Streamlit is an open-source Python library used to create web applications for machine learning and data science projects quickly and easily.</a:t>
            </a:r>
          </a:p>
        </p:txBody>
      </p:sp>
      <p:sp>
        <p:nvSpPr>
          <p:cNvPr id="17" name="Freeform 17"/>
          <p:cNvSpPr/>
          <p:nvPr/>
        </p:nvSpPr>
        <p:spPr>
          <a:xfrm>
            <a:off x="5876032" y="3381572"/>
            <a:ext cx="536822" cy="536822"/>
          </a:xfrm>
          <a:custGeom>
            <a:avLst/>
            <a:gdLst/>
            <a:ahLst/>
            <a:cxnLst/>
            <a:rect l="l" t="t" r="r" b="b"/>
            <a:pathLst>
              <a:path w="536822" h="536822">
                <a:moveTo>
                  <a:pt x="0" y="0"/>
                </a:moveTo>
                <a:lnTo>
                  <a:pt x="536823" y="0"/>
                </a:lnTo>
                <a:lnTo>
                  <a:pt x="536823" y="536823"/>
                </a:lnTo>
                <a:lnTo>
                  <a:pt x="0" y="536823"/>
                </a:lnTo>
                <a:lnTo>
                  <a:pt x="0" y="0"/>
                </a:lnTo>
                <a:close/>
              </a:path>
            </a:pathLst>
          </a:custGeom>
          <a:blipFill>
            <a:blip r:embed="rId6" cstate="print"/>
            <a:stretch>
              <a:fillRect/>
            </a:stretch>
          </a:blipFill>
        </p:spPr>
      </p:sp>
      <p:sp>
        <p:nvSpPr>
          <p:cNvPr id="18" name="Freeform 18"/>
          <p:cNvSpPr/>
          <p:nvPr/>
        </p:nvSpPr>
        <p:spPr>
          <a:xfrm>
            <a:off x="732044" y="5975782"/>
            <a:ext cx="759532" cy="853406"/>
          </a:xfrm>
          <a:custGeom>
            <a:avLst/>
            <a:gdLst/>
            <a:ahLst/>
            <a:cxnLst/>
            <a:rect l="l" t="t" r="r" b="b"/>
            <a:pathLst>
              <a:path w="759532" h="853406">
                <a:moveTo>
                  <a:pt x="0" y="0"/>
                </a:moveTo>
                <a:lnTo>
                  <a:pt x="759532" y="0"/>
                </a:lnTo>
                <a:lnTo>
                  <a:pt x="759532" y="853407"/>
                </a:lnTo>
                <a:lnTo>
                  <a:pt x="0" y="853407"/>
                </a:lnTo>
                <a:lnTo>
                  <a:pt x="0" y="0"/>
                </a:lnTo>
                <a:close/>
              </a:path>
            </a:pathLst>
          </a:custGeom>
          <a:blipFill>
            <a:blip r:embed="rId7"/>
            <a:stretch>
              <a:fillRect/>
            </a:stretch>
          </a:blipFill>
        </p:spPr>
      </p:sp>
      <p:sp>
        <p:nvSpPr>
          <p:cNvPr id="19" name="Freeform 19"/>
          <p:cNvSpPr/>
          <p:nvPr/>
        </p:nvSpPr>
        <p:spPr>
          <a:xfrm>
            <a:off x="5876032" y="6198776"/>
            <a:ext cx="759532" cy="554904"/>
          </a:xfrm>
          <a:custGeom>
            <a:avLst/>
            <a:gdLst/>
            <a:ahLst/>
            <a:cxnLst/>
            <a:rect l="l" t="t" r="r" b="b"/>
            <a:pathLst>
              <a:path w="759532" h="554904">
                <a:moveTo>
                  <a:pt x="0" y="0"/>
                </a:moveTo>
                <a:lnTo>
                  <a:pt x="759533" y="0"/>
                </a:lnTo>
                <a:lnTo>
                  <a:pt x="759533" y="554904"/>
                </a:lnTo>
                <a:lnTo>
                  <a:pt x="0" y="554904"/>
                </a:lnTo>
                <a:lnTo>
                  <a:pt x="0" y="0"/>
                </a:lnTo>
                <a:close/>
              </a:path>
            </a:pathLst>
          </a:custGeom>
          <a:blipFill>
            <a:blip r:embed="rId8"/>
            <a:stretch>
              <a:fillRect l="-17231" r="-17231"/>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331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3318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36" name="TextBox 35">
            <a:extLst>
              <a:ext uri="{FF2B5EF4-FFF2-40B4-BE49-F238E27FC236}">
                <a16:creationId xmlns:a16="http://schemas.microsoft.com/office/drawing/2014/main" xmlns="" id="{A88FF1A6-FA9E-4F6B-994B-395A52DB55E1}"/>
              </a:ext>
            </a:extLst>
          </p:cNvPr>
          <p:cNvSpPr txBox="1"/>
          <p:nvPr/>
        </p:nvSpPr>
        <p:spPr>
          <a:xfrm>
            <a:off x="4572000" y="1858022"/>
            <a:ext cx="13133715" cy="1239122"/>
          </a:xfrm>
          <a:prstGeom prst="rect">
            <a:avLst/>
          </a:prstGeom>
          <a:noFill/>
        </p:spPr>
        <p:txBody>
          <a:bodyPr wrap="square">
            <a:spAutoFit/>
          </a:bodyPr>
          <a:lstStyle/>
          <a:p>
            <a:pPr>
              <a:lnSpc>
                <a:spcPts val="9628"/>
              </a:lnSpc>
            </a:pPr>
            <a:r>
              <a:rPr lang="en-US" sz="6000" dirty="0" smtClean="0"/>
              <a:t>  </a:t>
            </a:r>
            <a:r>
              <a:rPr lang="en-US" sz="6600" dirty="0" err="1" smtClean="0"/>
              <a:t>gTTs</a:t>
            </a:r>
            <a:r>
              <a:rPr lang="en-US" sz="6600" dirty="0" smtClean="0"/>
              <a:t> </a:t>
            </a:r>
            <a:endParaRPr lang="en-US" sz="6600" dirty="0"/>
          </a:p>
        </p:txBody>
      </p:sp>
      <p:sp>
        <p:nvSpPr>
          <p:cNvPr id="38" name="TextBox 37">
            <a:extLst>
              <a:ext uri="{FF2B5EF4-FFF2-40B4-BE49-F238E27FC236}">
                <a16:creationId xmlns:a16="http://schemas.microsoft.com/office/drawing/2014/main" xmlns="" id="{24D4EE73-2950-4A39-AECD-4EE4411D6D1A}"/>
              </a:ext>
            </a:extLst>
          </p:cNvPr>
          <p:cNvSpPr txBox="1"/>
          <p:nvPr/>
        </p:nvSpPr>
        <p:spPr>
          <a:xfrm>
            <a:off x="1676400" y="4914900"/>
            <a:ext cx="15104806" cy="2862322"/>
          </a:xfrm>
          <a:prstGeom prst="rect">
            <a:avLst/>
          </a:prstGeom>
          <a:noFill/>
        </p:spPr>
        <p:txBody>
          <a:bodyPr wrap="square">
            <a:spAutoFit/>
          </a:bodyPr>
          <a:lstStyle/>
          <a:p>
            <a:pPr marL="885825" lvl="1" indent="-428625" algn="just">
              <a:lnSpc>
                <a:spcPts val="3573"/>
              </a:lnSpc>
              <a:buSzPct val="100000"/>
              <a:buFont typeface="Arial" pitchFamily="34" charset="0"/>
              <a:buChar char="•"/>
            </a:pPr>
            <a:r>
              <a:rPr lang="en-US" sz="2400" dirty="0" smtClean="0"/>
              <a:t>GTTS (Google Text-to-Speech) is used to convert text summaries generated by natural  language processing models into spoken audio.</a:t>
            </a:r>
          </a:p>
          <a:p>
            <a:pPr marL="885825" lvl="1" indent="-428625" algn="just">
              <a:lnSpc>
                <a:spcPts val="3573"/>
              </a:lnSpc>
              <a:buSzPct val="100000"/>
              <a:buFont typeface="Arial" pitchFamily="34" charset="0"/>
              <a:buChar char="•"/>
            </a:pPr>
            <a:endParaRPr lang="en-US" sz="2400" dirty="0" smtClean="0"/>
          </a:p>
          <a:p>
            <a:pPr marL="885825" lvl="1" indent="-428625" algn="just">
              <a:lnSpc>
                <a:spcPts val="3573"/>
              </a:lnSpc>
              <a:buSzPct val="100000"/>
              <a:buFont typeface="Arial" pitchFamily="34" charset="0"/>
              <a:buChar char="•"/>
            </a:pPr>
            <a:r>
              <a:rPr lang="en-US" sz="2400" dirty="0" smtClean="0"/>
              <a:t> This integration enhances accessibility by allowing users to listen to summarized video content, making it convenient for those who prefer auditory learning or have visual impairments.</a:t>
            </a:r>
          </a:p>
          <a:p>
            <a:pPr marL="885825" lvl="1" indent="-428625">
              <a:lnSpc>
                <a:spcPts val="3573"/>
              </a:lnSpc>
              <a:buSzPct val="100000"/>
            </a:pPr>
            <a:endParaRPr lang="en-US" sz="3200" dirty="0"/>
          </a:p>
        </p:txBody>
      </p:sp>
      <p:pic>
        <p:nvPicPr>
          <p:cNvPr id="5122" name="Picture 2"/>
          <p:cNvPicPr>
            <a:picLocks noChangeAspect="1" noChangeArrowheads="1"/>
          </p:cNvPicPr>
          <p:nvPr/>
        </p:nvPicPr>
        <p:blipFill>
          <a:blip r:embed="rId4"/>
          <a:srcRect/>
          <a:stretch>
            <a:fillRect/>
          </a:stretch>
        </p:blipFill>
        <p:spPr bwMode="auto">
          <a:xfrm>
            <a:off x="1524000" y="1181100"/>
            <a:ext cx="2819400" cy="2333625"/>
          </a:xfrm>
          <a:prstGeom prst="rect">
            <a:avLst/>
          </a:prstGeom>
          <a:noFill/>
          <a:ln w="9525">
            <a:noFill/>
            <a:miter lim="800000"/>
            <a:headEnd/>
            <a:tailEnd/>
          </a:ln>
          <a:effectLst/>
        </p:spPr>
      </p:pic>
    </p:spTree>
    <p:extLst>
      <p:ext uri="{BB962C8B-B14F-4D97-AF65-F5344CB8AC3E}">
        <p14:creationId xmlns:p14="http://schemas.microsoft.com/office/powerpoint/2010/main" xmlns="" val="4231469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331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3318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36" name="TextBox 35">
            <a:extLst>
              <a:ext uri="{FF2B5EF4-FFF2-40B4-BE49-F238E27FC236}">
                <a16:creationId xmlns:a16="http://schemas.microsoft.com/office/drawing/2014/main" xmlns="" id="{A88FF1A6-FA9E-4F6B-994B-395A52DB55E1}"/>
              </a:ext>
            </a:extLst>
          </p:cNvPr>
          <p:cNvSpPr txBox="1"/>
          <p:nvPr/>
        </p:nvSpPr>
        <p:spPr>
          <a:xfrm>
            <a:off x="4572000" y="1858022"/>
            <a:ext cx="13133715" cy="1239122"/>
          </a:xfrm>
          <a:prstGeom prst="rect">
            <a:avLst/>
          </a:prstGeom>
          <a:noFill/>
        </p:spPr>
        <p:txBody>
          <a:bodyPr wrap="square">
            <a:spAutoFit/>
          </a:bodyPr>
          <a:lstStyle/>
          <a:p>
            <a:pPr>
              <a:lnSpc>
                <a:spcPts val="9628"/>
              </a:lnSpc>
            </a:pPr>
            <a:r>
              <a:rPr lang="en-US" sz="6000" dirty="0" smtClean="0"/>
              <a:t> </a:t>
            </a:r>
            <a:r>
              <a:rPr lang="en-US" sz="6600" dirty="0" smtClean="0"/>
              <a:t> </a:t>
            </a:r>
            <a:endParaRPr lang="en-US" sz="6600" dirty="0"/>
          </a:p>
        </p:txBody>
      </p:sp>
      <p:sp>
        <p:nvSpPr>
          <p:cNvPr id="38" name="TextBox 37">
            <a:extLst>
              <a:ext uri="{FF2B5EF4-FFF2-40B4-BE49-F238E27FC236}">
                <a16:creationId xmlns:a16="http://schemas.microsoft.com/office/drawing/2014/main" xmlns="" id="{24D4EE73-2950-4A39-AECD-4EE4411D6D1A}"/>
              </a:ext>
            </a:extLst>
          </p:cNvPr>
          <p:cNvSpPr txBox="1"/>
          <p:nvPr/>
        </p:nvSpPr>
        <p:spPr>
          <a:xfrm>
            <a:off x="1600200" y="4152900"/>
            <a:ext cx="15104806" cy="4247317"/>
          </a:xfrm>
          <a:prstGeom prst="rect">
            <a:avLst/>
          </a:prstGeom>
          <a:noFill/>
        </p:spPr>
        <p:txBody>
          <a:bodyPr wrap="square">
            <a:spAutoFit/>
          </a:bodyPr>
          <a:lstStyle/>
          <a:p>
            <a:pPr marL="885825" lvl="1" indent="-428625">
              <a:lnSpc>
                <a:spcPts val="3573"/>
              </a:lnSpc>
              <a:buSzPct val="100000"/>
              <a:buFont typeface="Arial" pitchFamily="34" charset="0"/>
              <a:buChar char="•"/>
            </a:pPr>
            <a:r>
              <a:rPr lang="en-US" sz="3200" dirty="0" err="1" smtClean="0"/>
              <a:t>Streamlit</a:t>
            </a:r>
            <a:r>
              <a:rPr lang="en-US" sz="3200" dirty="0" smtClean="0"/>
              <a:t> is utilized as a user-friendly web application framework. </a:t>
            </a:r>
          </a:p>
          <a:p>
            <a:pPr marL="885825" lvl="1" indent="-428625">
              <a:lnSpc>
                <a:spcPts val="3573"/>
              </a:lnSpc>
              <a:buSzPct val="100000"/>
              <a:buFont typeface="Arial" pitchFamily="34" charset="0"/>
              <a:buChar char="•"/>
            </a:pPr>
            <a:endParaRPr lang="en-US" sz="3200" dirty="0" smtClean="0"/>
          </a:p>
          <a:p>
            <a:pPr marL="885825" lvl="1" indent="-428625">
              <a:lnSpc>
                <a:spcPts val="3573"/>
              </a:lnSpc>
              <a:buSzPct val="100000"/>
              <a:buFont typeface="Arial" pitchFamily="34" charset="0"/>
              <a:buChar char="•"/>
            </a:pPr>
            <a:r>
              <a:rPr lang="en-US" sz="3200" dirty="0" smtClean="0"/>
              <a:t>It enables the deployment of interactive and customizable interfaces for accessing and interacting with summarized video transcripts.</a:t>
            </a:r>
          </a:p>
          <a:p>
            <a:pPr marL="885825" lvl="1" indent="-428625">
              <a:lnSpc>
                <a:spcPts val="3573"/>
              </a:lnSpc>
              <a:buSzPct val="100000"/>
            </a:pPr>
            <a:r>
              <a:rPr lang="en-US" sz="3200" dirty="0" smtClean="0"/>
              <a:t> </a:t>
            </a:r>
          </a:p>
          <a:p>
            <a:pPr marL="885825" lvl="1" indent="-428625">
              <a:lnSpc>
                <a:spcPts val="3573"/>
              </a:lnSpc>
              <a:buSzPct val="100000"/>
              <a:buFont typeface="Arial" pitchFamily="34" charset="0"/>
              <a:buChar char="•"/>
            </a:pPr>
            <a:r>
              <a:rPr lang="en-US" sz="3200" dirty="0" err="1" smtClean="0"/>
              <a:t>Streamlit</a:t>
            </a:r>
            <a:r>
              <a:rPr lang="en-US" sz="3200" dirty="0" smtClean="0"/>
              <a:t> simplifies the process of presenting summarized content to users, offering features such as sliders, dropdowns, and text inputs for enhanced user engagement and customization of the summarization output</a:t>
            </a:r>
          </a:p>
          <a:p>
            <a:pPr marL="885825" lvl="1" indent="-428625" algn="just">
              <a:lnSpc>
                <a:spcPts val="3573"/>
              </a:lnSpc>
              <a:buSzPct val="100000"/>
              <a:buFont typeface="Arial" pitchFamily="34" charset="0"/>
              <a:buChar char="•"/>
            </a:pPr>
            <a:endParaRPr lang="en-US" sz="3200" dirty="0"/>
          </a:p>
        </p:txBody>
      </p:sp>
      <p:pic>
        <p:nvPicPr>
          <p:cNvPr id="6146" name="Picture 2"/>
          <p:cNvPicPr>
            <a:picLocks noChangeAspect="1" noChangeArrowheads="1"/>
          </p:cNvPicPr>
          <p:nvPr/>
        </p:nvPicPr>
        <p:blipFill>
          <a:blip r:embed="rId4"/>
          <a:srcRect/>
          <a:stretch>
            <a:fillRect/>
          </a:stretch>
        </p:blipFill>
        <p:spPr bwMode="auto">
          <a:xfrm>
            <a:off x="2133600" y="1104900"/>
            <a:ext cx="7086600" cy="2278476"/>
          </a:xfrm>
          <a:prstGeom prst="rect">
            <a:avLst/>
          </a:prstGeom>
          <a:noFill/>
          <a:ln w="9525">
            <a:noFill/>
            <a:miter lim="800000"/>
            <a:headEnd/>
            <a:tailEnd/>
          </a:ln>
          <a:effectLst/>
        </p:spPr>
      </p:pic>
    </p:spTree>
    <p:extLst>
      <p:ext uri="{BB962C8B-B14F-4D97-AF65-F5344CB8AC3E}">
        <p14:creationId xmlns:p14="http://schemas.microsoft.com/office/powerpoint/2010/main" xmlns="" val="4231469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8489"/>
            <a:chOff x="0" y="0"/>
            <a:chExt cx="24384000" cy="13717985"/>
          </a:xfrm>
        </p:grpSpPr>
        <p:sp>
          <p:nvSpPr>
            <p:cNvPr id="4" name="Freeform 4"/>
            <p:cNvSpPr/>
            <p:nvPr/>
          </p:nvSpPr>
          <p:spPr>
            <a:xfrm>
              <a:off x="0" y="0"/>
              <a:ext cx="24384000" cy="13718032"/>
            </a:xfrm>
            <a:custGeom>
              <a:avLst/>
              <a:gdLst/>
              <a:ahLst/>
              <a:cxnLst/>
              <a:rect l="l" t="t" r="r" b="b"/>
              <a:pathLst>
                <a:path w="24384000" h="13718032">
                  <a:moveTo>
                    <a:pt x="0" y="0"/>
                  </a:moveTo>
                  <a:lnTo>
                    <a:pt x="24384000" y="0"/>
                  </a:lnTo>
                  <a:lnTo>
                    <a:pt x="24384000" y="13718032"/>
                  </a:lnTo>
                  <a:lnTo>
                    <a:pt x="0" y="13718032"/>
                  </a:lnTo>
                  <a:close/>
                </a:path>
              </a:pathLst>
            </a:custGeom>
            <a:solidFill>
              <a:srgbClr val="FFFFFF">
                <a:alpha val="74902"/>
              </a:srgbClr>
            </a:solidFill>
          </p:spPr>
        </p:sp>
      </p:grpSp>
      <p:sp>
        <p:nvSpPr>
          <p:cNvPr id="5" name="Freeform 5"/>
          <p:cNvSpPr/>
          <p:nvPr/>
        </p:nvSpPr>
        <p:spPr>
          <a:xfrm>
            <a:off x="10308806" y="3646848"/>
            <a:ext cx="6322665" cy="3540691"/>
          </a:xfrm>
          <a:custGeom>
            <a:avLst/>
            <a:gdLst/>
            <a:ahLst/>
            <a:cxnLst/>
            <a:rect l="l" t="t" r="r" b="b"/>
            <a:pathLst>
              <a:path w="6322665" h="3540691">
                <a:moveTo>
                  <a:pt x="0" y="0"/>
                </a:moveTo>
                <a:lnTo>
                  <a:pt x="6322665" y="0"/>
                </a:lnTo>
                <a:lnTo>
                  <a:pt x="6322665" y="3540691"/>
                </a:lnTo>
                <a:lnTo>
                  <a:pt x="0" y="3540691"/>
                </a:lnTo>
                <a:lnTo>
                  <a:pt x="0" y="0"/>
                </a:lnTo>
                <a:close/>
              </a:path>
            </a:pathLst>
          </a:custGeom>
          <a:blipFill>
            <a:blip r:embed="rId4"/>
            <a:stretch>
              <a:fillRect/>
            </a:stretch>
          </a:blipFill>
        </p:spPr>
      </p:sp>
      <p:sp>
        <p:nvSpPr>
          <p:cNvPr id="6" name="TextBox 6"/>
          <p:cNvSpPr txBox="1"/>
          <p:nvPr/>
        </p:nvSpPr>
        <p:spPr>
          <a:xfrm>
            <a:off x="840790" y="596384"/>
            <a:ext cx="5170467" cy="615791"/>
          </a:xfrm>
          <a:prstGeom prst="rect">
            <a:avLst/>
          </a:prstGeom>
        </p:spPr>
        <p:txBody>
          <a:bodyPr lIns="0" tIns="0" rIns="0" bIns="0" rtlCol="0" anchor="t">
            <a:spAutoFit/>
          </a:bodyPr>
          <a:lstStyle/>
          <a:p>
            <a:pPr algn="l">
              <a:lnSpc>
                <a:spcPts val="5268"/>
              </a:lnSpc>
            </a:pPr>
            <a:r>
              <a:rPr lang="en-US" sz="4215">
                <a:solidFill>
                  <a:srgbClr val="000000"/>
                </a:solidFill>
                <a:latin typeface="Arimo Bold"/>
                <a:ea typeface="Arimo Bold"/>
                <a:cs typeface="Arimo Bold"/>
                <a:sym typeface="Arimo Bold"/>
              </a:rPr>
              <a:t>Overview</a:t>
            </a:r>
          </a:p>
        </p:txBody>
      </p:sp>
      <p:sp>
        <p:nvSpPr>
          <p:cNvPr id="7" name="TextBox 7"/>
          <p:cNvSpPr txBox="1"/>
          <p:nvPr/>
        </p:nvSpPr>
        <p:spPr>
          <a:xfrm>
            <a:off x="840790" y="1548586"/>
            <a:ext cx="9748421" cy="1012568"/>
          </a:xfrm>
          <a:prstGeom prst="rect">
            <a:avLst/>
          </a:prstGeom>
        </p:spPr>
        <p:txBody>
          <a:bodyPr lIns="0" tIns="0" rIns="0" bIns="0" rtlCol="0" anchor="t">
            <a:spAutoFit/>
          </a:bodyPr>
          <a:lstStyle/>
          <a:p>
            <a:pPr algn="l">
              <a:lnSpc>
                <a:spcPts val="2697"/>
              </a:lnSpc>
            </a:pPr>
            <a:r>
              <a:rPr lang="en-US" sz="1686">
                <a:solidFill>
                  <a:srgbClr val="272525"/>
                </a:solidFill>
                <a:latin typeface="Arimo"/>
                <a:ea typeface="Arimo"/>
                <a:cs typeface="Arimo"/>
                <a:sym typeface="Arimo"/>
              </a:rPr>
              <a:t>The YouTube Transcript Summarizer is an innovative system that tackles the challenge of summarizing lengthy video transcripts. It leverages the power of NLP techniques to produce accurate and concise summaries.</a:t>
            </a:r>
          </a:p>
        </p:txBody>
      </p:sp>
      <p:sp>
        <p:nvSpPr>
          <p:cNvPr id="8" name="Freeform 8" descr="preencoded.png"/>
          <p:cNvSpPr/>
          <p:nvPr/>
        </p:nvSpPr>
        <p:spPr>
          <a:xfrm>
            <a:off x="749350" y="2847678"/>
            <a:ext cx="1070670" cy="1713011"/>
          </a:xfrm>
          <a:custGeom>
            <a:avLst/>
            <a:gdLst/>
            <a:ahLst/>
            <a:cxnLst/>
            <a:rect l="l" t="t" r="r" b="b"/>
            <a:pathLst>
              <a:path w="1070670" h="1713011">
                <a:moveTo>
                  <a:pt x="0" y="0"/>
                </a:moveTo>
                <a:lnTo>
                  <a:pt x="1070670" y="0"/>
                </a:lnTo>
                <a:lnTo>
                  <a:pt x="1070670" y="1713011"/>
                </a:lnTo>
                <a:lnTo>
                  <a:pt x="0" y="1713011"/>
                </a:lnTo>
                <a:lnTo>
                  <a:pt x="0" y="0"/>
                </a:lnTo>
                <a:close/>
              </a:path>
            </a:pathLst>
          </a:custGeom>
          <a:blipFill>
            <a:blip r:embed="rId5"/>
            <a:stretch>
              <a:fillRect t="-224" b="-224"/>
            </a:stretch>
          </a:blipFill>
        </p:spPr>
      </p:sp>
      <p:sp>
        <p:nvSpPr>
          <p:cNvPr id="9" name="TextBox 9"/>
          <p:cNvSpPr txBox="1"/>
          <p:nvPr/>
        </p:nvSpPr>
        <p:spPr>
          <a:xfrm>
            <a:off x="2223105" y="3088362"/>
            <a:ext cx="3778627" cy="338963"/>
          </a:xfrm>
          <a:prstGeom prst="rect">
            <a:avLst/>
          </a:prstGeom>
        </p:spPr>
        <p:txBody>
          <a:bodyPr lIns="0" tIns="0" rIns="0" bIns="0" rtlCol="0" anchor="t">
            <a:spAutoFit/>
          </a:bodyPr>
          <a:lstStyle/>
          <a:p>
            <a:pPr algn="l">
              <a:lnSpc>
                <a:spcPts val="2635"/>
              </a:lnSpc>
            </a:pPr>
            <a:r>
              <a:rPr lang="en-US" sz="2107">
                <a:solidFill>
                  <a:srgbClr val="272525"/>
                </a:solidFill>
                <a:latin typeface="Arimo Bold"/>
                <a:ea typeface="Arimo Bold"/>
                <a:cs typeface="Arimo Bold"/>
                <a:sym typeface="Arimo Bold"/>
              </a:rPr>
              <a:t>Transcript Acquisition</a:t>
            </a:r>
          </a:p>
        </p:txBody>
      </p:sp>
      <p:sp>
        <p:nvSpPr>
          <p:cNvPr id="10" name="TextBox 10"/>
          <p:cNvSpPr txBox="1"/>
          <p:nvPr/>
        </p:nvSpPr>
        <p:spPr>
          <a:xfrm>
            <a:off x="2232631" y="3570648"/>
            <a:ext cx="8356580" cy="327362"/>
          </a:xfrm>
          <a:prstGeom prst="rect">
            <a:avLst/>
          </a:prstGeom>
        </p:spPr>
        <p:txBody>
          <a:bodyPr lIns="0" tIns="0" rIns="0" bIns="0" rtlCol="0" anchor="t">
            <a:spAutoFit/>
          </a:bodyPr>
          <a:lstStyle/>
          <a:p>
            <a:pPr algn="l">
              <a:lnSpc>
                <a:spcPts val="2697"/>
              </a:lnSpc>
            </a:pPr>
            <a:r>
              <a:rPr lang="en-US" sz="1686">
                <a:solidFill>
                  <a:srgbClr val="272525"/>
                </a:solidFill>
                <a:latin typeface="Arimo"/>
                <a:ea typeface="Arimo"/>
                <a:cs typeface="Arimo"/>
                <a:sym typeface="Arimo"/>
              </a:rPr>
              <a:t>The system first retrieves the transcript from YouTube videos.</a:t>
            </a:r>
          </a:p>
        </p:txBody>
      </p:sp>
      <p:sp>
        <p:nvSpPr>
          <p:cNvPr id="11" name="Freeform 11" descr="preencoded.png"/>
          <p:cNvSpPr/>
          <p:nvPr/>
        </p:nvSpPr>
        <p:spPr>
          <a:xfrm>
            <a:off x="749350" y="4560689"/>
            <a:ext cx="1070670" cy="1713011"/>
          </a:xfrm>
          <a:custGeom>
            <a:avLst/>
            <a:gdLst/>
            <a:ahLst/>
            <a:cxnLst/>
            <a:rect l="l" t="t" r="r" b="b"/>
            <a:pathLst>
              <a:path w="1070670" h="1713011">
                <a:moveTo>
                  <a:pt x="0" y="0"/>
                </a:moveTo>
                <a:lnTo>
                  <a:pt x="1070670" y="0"/>
                </a:lnTo>
                <a:lnTo>
                  <a:pt x="1070670" y="1713011"/>
                </a:lnTo>
                <a:lnTo>
                  <a:pt x="0" y="1713011"/>
                </a:lnTo>
                <a:lnTo>
                  <a:pt x="0" y="0"/>
                </a:lnTo>
                <a:close/>
              </a:path>
            </a:pathLst>
          </a:custGeom>
          <a:blipFill>
            <a:blip r:embed="rId6"/>
            <a:stretch>
              <a:fillRect t="-224" b="-224"/>
            </a:stretch>
          </a:blipFill>
        </p:spPr>
      </p:sp>
      <p:sp>
        <p:nvSpPr>
          <p:cNvPr id="12" name="TextBox 12"/>
          <p:cNvSpPr txBox="1"/>
          <p:nvPr/>
        </p:nvSpPr>
        <p:spPr>
          <a:xfrm>
            <a:off x="2232630" y="4801374"/>
            <a:ext cx="2493794" cy="262176"/>
          </a:xfrm>
          <a:prstGeom prst="rect">
            <a:avLst/>
          </a:prstGeom>
        </p:spPr>
        <p:txBody>
          <a:bodyPr lIns="0" tIns="0" rIns="0" bIns="0" rtlCol="0" anchor="t">
            <a:spAutoFit/>
          </a:bodyPr>
          <a:lstStyle/>
          <a:p>
            <a:pPr algn="l">
              <a:lnSpc>
                <a:spcPts val="2635"/>
              </a:lnSpc>
            </a:pPr>
            <a:r>
              <a:rPr lang="en-US" sz="2107">
                <a:solidFill>
                  <a:srgbClr val="272525"/>
                </a:solidFill>
                <a:latin typeface="Arimo Bold"/>
                <a:ea typeface="Arimo Bold"/>
                <a:cs typeface="Arimo Bold"/>
                <a:sym typeface="Arimo Bold"/>
              </a:rPr>
              <a:t>Pre-processing</a:t>
            </a:r>
          </a:p>
        </p:txBody>
      </p:sp>
      <p:sp>
        <p:nvSpPr>
          <p:cNvPr id="13" name="TextBox 13"/>
          <p:cNvSpPr txBox="1"/>
          <p:nvPr/>
        </p:nvSpPr>
        <p:spPr>
          <a:xfrm>
            <a:off x="2232630" y="5207229"/>
            <a:ext cx="8356580" cy="327363"/>
          </a:xfrm>
          <a:prstGeom prst="rect">
            <a:avLst/>
          </a:prstGeom>
        </p:spPr>
        <p:txBody>
          <a:bodyPr lIns="0" tIns="0" rIns="0" bIns="0" rtlCol="0" anchor="t">
            <a:spAutoFit/>
          </a:bodyPr>
          <a:lstStyle/>
          <a:p>
            <a:pPr algn="l">
              <a:lnSpc>
                <a:spcPts val="2697"/>
              </a:lnSpc>
            </a:pPr>
            <a:r>
              <a:rPr lang="en-US" sz="1686">
                <a:solidFill>
                  <a:srgbClr val="272525"/>
                </a:solidFill>
                <a:latin typeface="Arimo"/>
                <a:ea typeface="Arimo"/>
                <a:cs typeface="Arimo"/>
                <a:sym typeface="Arimo"/>
              </a:rPr>
              <a:t>The transcript is cleaned and prepared for analysis.</a:t>
            </a:r>
          </a:p>
        </p:txBody>
      </p:sp>
      <p:sp>
        <p:nvSpPr>
          <p:cNvPr id="14" name="Freeform 14" descr="preencoded.png"/>
          <p:cNvSpPr/>
          <p:nvPr/>
        </p:nvSpPr>
        <p:spPr>
          <a:xfrm>
            <a:off x="749350" y="6273701"/>
            <a:ext cx="1070670" cy="1713011"/>
          </a:xfrm>
          <a:custGeom>
            <a:avLst/>
            <a:gdLst/>
            <a:ahLst/>
            <a:cxnLst/>
            <a:rect l="l" t="t" r="r" b="b"/>
            <a:pathLst>
              <a:path w="1070670" h="1713011">
                <a:moveTo>
                  <a:pt x="0" y="0"/>
                </a:moveTo>
                <a:lnTo>
                  <a:pt x="1070670" y="0"/>
                </a:lnTo>
                <a:lnTo>
                  <a:pt x="1070670" y="1713011"/>
                </a:lnTo>
                <a:lnTo>
                  <a:pt x="0" y="1713011"/>
                </a:lnTo>
                <a:lnTo>
                  <a:pt x="0" y="0"/>
                </a:lnTo>
                <a:close/>
              </a:path>
            </a:pathLst>
          </a:custGeom>
          <a:blipFill>
            <a:blip r:embed="rId7"/>
            <a:stretch>
              <a:fillRect t="-224" b="-224"/>
            </a:stretch>
          </a:blipFill>
        </p:spPr>
      </p:sp>
      <p:sp>
        <p:nvSpPr>
          <p:cNvPr id="15" name="TextBox 15"/>
          <p:cNvSpPr txBox="1"/>
          <p:nvPr/>
        </p:nvSpPr>
        <p:spPr>
          <a:xfrm>
            <a:off x="2232630" y="6514386"/>
            <a:ext cx="2493794" cy="262176"/>
          </a:xfrm>
          <a:prstGeom prst="rect">
            <a:avLst/>
          </a:prstGeom>
        </p:spPr>
        <p:txBody>
          <a:bodyPr lIns="0" tIns="0" rIns="0" bIns="0" rtlCol="0" anchor="t">
            <a:spAutoFit/>
          </a:bodyPr>
          <a:lstStyle/>
          <a:p>
            <a:pPr algn="l">
              <a:lnSpc>
                <a:spcPts val="2635"/>
              </a:lnSpc>
            </a:pPr>
            <a:r>
              <a:rPr lang="en-US" sz="2107">
                <a:solidFill>
                  <a:srgbClr val="272525"/>
                </a:solidFill>
                <a:latin typeface="Arimo Bold"/>
                <a:ea typeface="Arimo Bold"/>
                <a:cs typeface="Arimo Bold"/>
                <a:sym typeface="Arimo Bold"/>
              </a:rPr>
              <a:t>Summarization</a:t>
            </a:r>
          </a:p>
        </p:txBody>
      </p:sp>
      <p:sp>
        <p:nvSpPr>
          <p:cNvPr id="16" name="TextBox 16"/>
          <p:cNvSpPr txBox="1"/>
          <p:nvPr/>
        </p:nvSpPr>
        <p:spPr>
          <a:xfrm>
            <a:off x="2232630" y="6920240"/>
            <a:ext cx="8356580" cy="327362"/>
          </a:xfrm>
          <a:prstGeom prst="rect">
            <a:avLst/>
          </a:prstGeom>
        </p:spPr>
        <p:txBody>
          <a:bodyPr lIns="0" tIns="0" rIns="0" bIns="0" rtlCol="0" anchor="t">
            <a:spAutoFit/>
          </a:bodyPr>
          <a:lstStyle/>
          <a:p>
            <a:pPr algn="l">
              <a:lnSpc>
                <a:spcPts val="2697"/>
              </a:lnSpc>
            </a:pPr>
            <a:r>
              <a:rPr lang="en-US" sz="1686">
                <a:solidFill>
                  <a:srgbClr val="272525"/>
                </a:solidFill>
                <a:latin typeface="Arimo"/>
                <a:ea typeface="Arimo"/>
                <a:cs typeface="Arimo"/>
                <a:sym typeface="Arimo"/>
              </a:rPr>
              <a:t>A trained machine learning model generates a summary of the transcript.</a:t>
            </a:r>
          </a:p>
        </p:txBody>
      </p:sp>
      <p:sp>
        <p:nvSpPr>
          <p:cNvPr id="17" name="Freeform 17" descr="preencoded.png"/>
          <p:cNvSpPr/>
          <p:nvPr/>
        </p:nvSpPr>
        <p:spPr>
          <a:xfrm>
            <a:off x="749350" y="7986712"/>
            <a:ext cx="1070670" cy="1713011"/>
          </a:xfrm>
          <a:custGeom>
            <a:avLst/>
            <a:gdLst/>
            <a:ahLst/>
            <a:cxnLst/>
            <a:rect l="l" t="t" r="r" b="b"/>
            <a:pathLst>
              <a:path w="1070670" h="1713011">
                <a:moveTo>
                  <a:pt x="0" y="0"/>
                </a:moveTo>
                <a:lnTo>
                  <a:pt x="1070670" y="0"/>
                </a:lnTo>
                <a:lnTo>
                  <a:pt x="1070670" y="1713012"/>
                </a:lnTo>
                <a:lnTo>
                  <a:pt x="0" y="1713012"/>
                </a:lnTo>
                <a:lnTo>
                  <a:pt x="0" y="0"/>
                </a:lnTo>
                <a:close/>
              </a:path>
            </a:pathLst>
          </a:custGeom>
          <a:blipFill>
            <a:blip r:embed="rId8"/>
            <a:stretch>
              <a:fillRect t="-224" b="-224"/>
            </a:stretch>
          </a:blipFill>
        </p:spPr>
      </p:sp>
      <p:sp>
        <p:nvSpPr>
          <p:cNvPr id="18" name="TextBox 18"/>
          <p:cNvSpPr txBox="1"/>
          <p:nvPr/>
        </p:nvSpPr>
        <p:spPr>
          <a:xfrm>
            <a:off x="2232630" y="8227397"/>
            <a:ext cx="2493794" cy="262176"/>
          </a:xfrm>
          <a:prstGeom prst="rect">
            <a:avLst/>
          </a:prstGeom>
        </p:spPr>
        <p:txBody>
          <a:bodyPr lIns="0" tIns="0" rIns="0" bIns="0" rtlCol="0" anchor="t">
            <a:spAutoFit/>
          </a:bodyPr>
          <a:lstStyle/>
          <a:p>
            <a:pPr algn="l">
              <a:lnSpc>
                <a:spcPts val="2635"/>
              </a:lnSpc>
            </a:pPr>
            <a:r>
              <a:rPr lang="en-US" sz="2107">
                <a:solidFill>
                  <a:srgbClr val="272525"/>
                </a:solidFill>
                <a:latin typeface="Arimo Bold"/>
                <a:ea typeface="Arimo Bold"/>
                <a:cs typeface="Arimo Bold"/>
                <a:sym typeface="Arimo Bold"/>
              </a:rPr>
              <a:t>Post-processing</a:t>
            </a:r>
          </a:p>
        </p:txBody>
      </p:sp>
      <p:sp>
        <p:nvSpPr>
          <p:cNvPr id="19" name="TextBox 19"/>
          <p:cNvSpPr txBox="1"/>
          <p:nvPr/>
        </p:nvSpPr>
        <p:spPr>
          <a:xfrm>
            <a:off x="2232630" y="8633251"/>
            <a:ext cx="8356580" cy="327362"/>
          </a:xfrm>
          <a:prstGeom prst="rect">
            <a:avLst/>
          </a:prstGeom>
        </p:spPr>
        <p:txBody>
          <a:bodyPr lIns="0" tIns="0" rIns="0" bIns="0" rtlCol="0" anchor="t">
            <a:spAutoFit/>
          </a:bodyPr>
          <a:lstStyle/>
          <a:p>
            <a:pPr algn="l">
              <a:lnSpc>
                <a:spcPts val="2697"/>
              </a:lnSpc>
            </a:pPr>
            <a:r>
              <a:rPr lang="en-US" sz="1686">
                <a:solidFill>
                  <a:srgbClr val="272525"/>
                </a:solidFill>
                <a:latin typeface="Arimo"/>
                <a:ea typeface="Arimo"/>
                <a:cs typeface="Arimo"/>
                <a:sym typeface="Arimo"/>
              </a:rPr>
              <a:t>The summary is formatted for readability and presented to the user.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4762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p:cNvSpPr/>
          <p:nvPr/>
        </p:nvSpPr>
        <p:spPr>
          <a:xfrm>
            <a:off x="11752064" y="2036564"/>
            <a:ext cx="6213873" cy="6213872"/>
          </a:xfrm>
          <a:custGeom>
            <a:avLst/>
            <a:gdLst/>
            <a:ahLst/>
            <a:cxnLst/>
            <a:rect l="l" t="t" r="r" b="b"/>
            <a:pathLst>
              <a:path w="6213873" h="6213872">
                <a:moveTo>
                  <a:pt x="0" y="0"/>
                </a:moveTo>
                <a:lnTo>
                  <a:pt x="6213872" y="0"/>
                </a:lnTo>
                <a:lnTo>
                  <a:pt x="6213872" y="6213872"/>
                </a:lnTo>
                <a:lnTo>
                  <a:pt x="0" y="6213872"/>
                </a:lnTo>
                <a:lnTo>
                  <a:pt x="0" y="0"/>
                </a:lnTo>
                <a:close/>
              </a:path>
            </a:pathLst>
          </a:custGeom>
          <a:blipFill>
            <a:blip r:embed="rId5"/>
            <a:stretch>
              <a:fillRect/>
            </a:stretch>
          </a:blipFill>
        </p:spPr>
      </p:sp>
      <p:sp>
        <p:nvSpPr>
          <p:cNvPr id="7" name="TextBox 7"/>
          <p:cNvSpPr txBox="1"/>
          <p:nvPr/>
        </p:nvSpPr>
        <p:spPr>
          <a:xfrm>
            <a:off x="993487" y="1108650"/>
            <a:ext cx="6261080" cy="771167"/>
          </a:xfrm>
          <a:prstGeom prst="rect">
            <a:avLst/>
          </a:prstGeom>
        </p:spPr>
        <p:txBody>
          <a:bodyPr lIns="0" tIns="0" rIns="0" bIns="0" rtlCol="0" anchor="t">
            <a:spAutoFit/>
          </a:bodyPr>
          <a:lstStyle/>
          <a:p>
            <a:pPr algn="l">
              <a:lnSpc>
                <a:spcPts val="6342"/>
              </a:lnSpc>
            </a:pPr>
            <a:r>
              <a:rPr lang="en-US" sz="5073">
                <a:solidFill>
                  <a:srgbClr val="000000"/>
                </a:solidFill>
                <a:latin typeface="Arimo Bold"/>
                <a:ea typeface="Arimo Bold"/>
                <a:cs typeface="Arimo Bold"/>
                <a:sym typeface="Arimo Bold"/>
              </a:rPr>
              <a:t>Objective</a:t>
            </a:r>
          </a:p>
        </p:txBody>
      </p:sp>
      <p:sp>
        <p:nvSpPr>
          <p:cNvPr id="8" name="TextBox 8"/>
          <p:cNvSpPr txBox="1"/>
          <p:nvPr/>
        </p:nvSpPr>
        <p:spPr>
          <a:xfrm>
            <a:off x="993487" y="2272040"/>
            <a:ext cx="9443025" cy="1231494"/>
          </a:xfrm>
          <a:prstGeom prst="rect">
            <a:avLst/>
          </a:prstGeom>
        </p:spPr>
        <p:txBody>
          <a:bodyPr lIns="0" tIns="0" rIns="0" bIns="0" rtlCol="0" anchor="t">
            <a:spAutoFit/>
          </a:bodyPr>
          <a:lstStyle/>
          <a:p>
            <a:pPr algn="l">
              <a:lnSpc>
                <a:spcPts val="3247"/>
              </a:lnSpc>
            </a:pPr>
            <a:r>
              <a:rPr lang="en-US" sz="2030">
                <a:solidFill>
                  <a:srgbClr val="272525"/>
                </a:solidFill>
                <a:latin typeface="Arimo"/>
                <a:ea typeface="Arimo"/>
                <a:cs typeface="Arimo"/>
                <a:sym typeface="Arimo"/>
              </a:rPr>
              <a:t>The primary objective of the YouTube Transcript Summarizer is to provide users with concise summaries of YouTube video transcripts, enabling them to quickly grasp the key information and ideas presented in the video.</a:t>
            </a:r>
          </a:p>
        </p:txBody>
      </p:sp>
      <p:grpSp>
        <p:nvGrpSpPr>
          <p:cNvPr id="9" name="Group 9"/>
          <p:cNvGrpSpPr/>
          <p:nvPr/>
        </p:nvGrpSpPr>
        <p:grpSpPr>
          <a:xfrm>
            <a:off x="897285" y="3834407"/>
            <a:ext cx="4693741" cy="3163192"/>
            <a:chOff x="0" y="0"/>
            <a:chExt cx="6258322" cy="4217590"/>
          </a:xfrm>
        </p:grpSpPr>
        <p:sp>
          <p:nvSpPr>
            <p:cNvPr id="10" name="Freeform 10"/>
            <p:cNvSpPr/>
            <p:nvPr/>
          </p:nvSpPr>
          <p:spPr>
            <a:xfrm>
              <a:off x="6350" y="6350"/>
              <a:ext cx="6245606" cy="4204970"/>
            </a:xfrm>
            <a:custGeom>
              <a:avLst/>
              <a:gdLst/>
              <a:ahLst/>
              <a:cxnLst/>
              <a:rect l="l" t="t" r="r" b="b"/>
              <a:pathLst>
                <a:path w="6245606" h="4204970">
                  <a:moveTo>
                    <a:pt x="0" y="144399"/>
                  </a:moveTo>
                  <a:cubicBezTo>
                    <a:pt x="0" y="64643"/>
                    <a:pt x="64643" y="0"/>
                    <a:pt x="144526" y="0"/>
                  </a:cubicBezTo>
                  <a:lnTo>
                    <a:pt x="6101080" y="0"/>
                  </a:lnTo>
                  <a:cubicBezTo>
                    <a:pt x="6180836" y="0"/>
                    <a:pt x="6245606" y="64643"/>
                    <a:pt x="6245606" y="144399"/>
                  </a:cubicBezTo>
                  <a:lnTo>
                    <a:pt x="6245606" y="4060571"/>
                  </a:lnTo>
                  <a:cubicBezTo>
                    <a:pt x="6245606" y="4140327"/>
                    <a:pt x="6180963" y="4204970"/>
                    <a:pt x="6101080" y="4204970"/>
                  </a:cubicBezTo>
                  <a:lnTo>
                    <a:pt x="144526" y="4204970"/>
                  </a:lnTo>
                  <a:cubicBezTo>
                    <a:pt x="64643" y="4204843"/>
                    <a:pt x="0" y="4140200"/>
                    <a:pt x="0" y="4060571"/>
                  </a:cubicBezTo>
                  <a:close/>
                </a:path>
              </a:pathLst>
            </a:custGeom>
            <a:solidFill>
              <a:srgbClr val="CCEEFF"/>
            </a:solidFill>
          </p:spPr>
        </p:sp>
        <p:sp>
          <p:nvSpPr>
            <p:cNvPr id="11" name="Freeform 11"/>
            <p:cNvSpPr/>
            <p:nvPr/>
          </p:nvSpPr>
          <p:spPr>
            <a:xfrm>
              <a:off x="0" y="0"/>
              <a:ext cx="6258306" cy="4217670"/>
            </a:xfrm>
            <a:custGeom>
              <a:avLst/>
              <a:gdLst/>
              <a:ahLst/>
              <a:cxnLst/>
              <a:rect l="l" t="t" r="r" b="b"/>
              <a:pathLst>
                <a:path w="6258306" h="4217670">
                  <a:moveTo>
                    <a:pt x="0" y="150749"/>
                  </a:moveTo>
                  <a:cubicBezTo>
                    <a:pt x="0" y="67437"/>
                    <a:pt x="67564" y="0"/>
                    <a:pt x="150876" y="0"/>
                  </a:cubicBezTo>
                  <a:lnTo>
                    <a:pt x="6107430" y="0"/>
                  </a:lnTo>
                  <a:lnTo>
                    <a:pt x="6107430" y="6350"/>
                  </a:lnTo>
                  <a:lnTo>
                    <a:pt x="6107430" y="0"/>
                  </a:lnTo>
                  <a:cubicBezTo>
                    <a:pt x="6190742" y="0"/>
                    <a:pt x="6258306" y="67437"/>
                    <a:pt x="6258306" y="150749"/>
                  </a:cubicBezTo>
                  <a:lnTo>
                    <a:pt x="6251956" y="150749"/>
                  </a:lnTo>
                  <a:lnTo>
                    <a:pt x="6258306" y="150749"/>
                  </a:lnTo>
                  <a:lnTo>
                    <a:pt x="6258306" y="4066921"/>
                  </a:lnTo>
                  <a:lnTo>
                    <a:pt x="6251956" y="4066921"/>
                  </a:lnTo>
                  <a:lnTo>
                    <a:pt x="6258306" y="4066921"/>
                  </a:lnTo>
                  <a:cubicBezTo>
                    <a:pt x="6258306" y="4150106"/>
                    <a:pt x="6190742" y="4217670"/>
                    <a:pt x="6107430" y="4217670"/>
                  </a:cubicBezTo>
                  <a:lnTo>
                    <a:pt x="6107430" y="4211320"/>
                  </a:lnTo>
                  <a:lnTo>
                    <a:pt x="6107430" y="4217670"/>
                  </a:lnTo>
                  <a:lnTo>
                    <a:pt x="150876" y="4217670"/>
                  </a:lnTo>
                  <a:lnTo>
                    <a:pt x="150876" y="4211320"/>
                  </a:lnTo>
                  <a:lnTo>
                    <a:pt x="150876" y="4217670"/>
                  </a:lnTo>
                  <a:cubicBezTo>
                    <a:pt x="67564" y="4217543"/>
                    <a:pt x="0" y="4150106"/>
                    <a:pt x="0" y="4066921"/>
                  </a:cubicBezTo>
                  <a:lnTo>
                    <a:pt x="0" y="150749"/>
                  </a:lnTo>
                  <a:lnTo>
                    <a:pt x="6350" y="150749"/>
                  </a:lnTo>
                  <a:lnTo>
                    <a:pt x="0" y="150749"/>
                  </a:lnTo>
                  <a:moveTo>
                    <a:pt x="12700" y="150749"/>
                  </a:moveTo>
                  <a:lnTo>
                    <a:pt x="12700" y="4066921"/>
                  </a:lnTo>
                  <a:lnTo>
                    <a:pt x="6350" y="4066921"/>
                  </a:lnTo>
                  <a:lnTo>
                    <a:pt x="12700" y="4066921"/>
                  </a:lnTo>
                  <a:cubicBezTo>
                    <a:pt x="12700" y="4143121"/>
                    <a:pt x="74549" y="4204970"/>
                    <a:pt x="150876" y="4204970"/>
                  </a:cubicBezTo>
                  <a:lnTo>
                    <a:pt x="6107430" y="4204970"/>
                  </a:lnTo>
                  <a:cubicBezTo>
                    <a:pt x="6183757" y="4204970"/>
                    <a:pt x="6245606" y="4143121"/>
                    <a:pt x="6245606" y="4066921"/>
                  </a:cubicBezTo>
                  <a:lnTo>
                    <a:pt x="6245606" y="150749"/>
                  </a:lnTo>
                  <a:cubicBezTo>
                    <a:pt x="6245606" y="74549"/>
                    <a:pt x="6183757" y="12700"/>
                    <a:pt x="6107430" y="12700"/>
                  </a:cubicBezTo>
                  <a:lnTo>
                    <a:pt x="150876" y="12700"/>
                  </a:lnTo>
                  <a:lnTo>
                    <a:pt x="150876" y="6350"/>
                  </a:lnTo>
                  <a:lnTo>
                    <a:pt x="150876" y="12700"/>
                  </a:lnTo>
                  <a:cubicBezTo>
                    <a:pt x="74549" y="12700"/>
                    <a:pt x="12700" y="74549"/>
                    <a:pt x="12700" y="150749"/>
                  </a:cubicBezTo>
                  <a:close/>
                </a:path>
              </a:pathLst>
            </a:custGeom>
            <a:solidFill>
              <a:srgbClr val="B2D4E5"/>
            </a:solidFill>
          </p:spPr>
        </p:sp>
      </p:grpSp>
      <p:sp>
        <p:nvSpPr>
          <p:cNvPr id="12" name="TextBox 12"/>
          <p:cNvSpPr txBox="1"/>
          <p:nvPr/>
        </p:nvSpPr>
        <p:spPr>
          <a:xfrm>
            <a:off x="1260634" y="4123461"/>
            <a:ext cx="3039100" cy="236874"/>
          </a:xfrm>
          <a:prstGeom prst="rect">
            <a:avLst/>
          </a:prstGeom>
        </p:spPr>
        <p:txBody>
          <a:bodyPr lIns="0" tIns="0" rIns="0" bIns="0" rtlCol="0" anchor="t">
            <a:spAutoFit/>
          </a:bodyPr>
          <a:lstStyle/>
          <a:p>
            <a:pPr algn="l">
              <a:lnSpc>
                <a:spcPts val="3171"/>
              </a:lnSpc>
            </a:pPr>
            <a:r>
              <a:rPr lang="en-US" sz="2537">
                <a:solidFill>
                  <a:srgbClr val="272525"/>
                </a:solidFill>
                <a:latin typeface="Arimo Bold"/>
                <a:ea typeface="Arimo Bold"/>
                <a:cs typeface="Arimo Bold"/>
                <a:sym typeface="Arimo Bold"/>
              </a:rPr>
              <a:t>Time Savings</a:t>
            </a:r>
          </a:p>
        </p:txBody>
      </p:sp>
      <p:sp>
        <p:nvSpPr>
          <p:cNvPr id="13" name="TextBox 13"/>
          <p:cNvSpPr txBox="1"/>
          <p:nvPr/>
        </p:nvSpPr>
        <p:spPr>
          <a:xfrm>
            <a:off x="1260634" y="4623673"/>
            <a:ext cx="3967044" cy="2056299"/>
          </a:xfrm>
          <a:prstGeom prst="rect">
            <a:avLst/>
          </a:prstGeom>
        </p:spPr>
        <p:txBody>
          <a:bodyPr lIns="0" tIns="0" rIns="0" bIns="0" rtlCol="0" anchor="t">
            <a:spAutoFit/>
          </a:bodyPr>
          <a:lstStyle/>
          <a:p>
            <a:pPr algn="l">
              <a:lnSpc>
                <a:spcPts val="3247"/>
              </a:lnSpc>
            </a:pPr>
            <a:r>
              <a:rPr lang="en-US" sz="2030">
                <a:solidFill>
                  <a:srgbClr val="272525"/>
                </a:solidFill>
                <a:latin typeface="Arimo"/>
                <a:ea typeface="Arimo"/>
                <a:cs typeface="Arimo"/>
                <a:sym typeface="Arimo"/>
              </a:rPr>
              <a:t>The system aims to save users time and effort by providing a summary instead of requiring them to read through the entire transcript.</a:t>
            </a:r>
          </a:p>
        </p:txBody>
      </p:sp>
      <p:grpSp>
        <p:nvGrpSpPr>
          <p:cNvPr id="14" name="Group 14"/>
          <p:cNvGrpSpPr/>
          <p:nvPr/>
        </p:nvGrpSpPr>
        <p:grpSpPr>
          <a:xfrm>
            <a:off x="5839122" y="3834407"/>
            <a:ext cx="4693741" cy="3163192"/>
            <a:chOff x="0" y="0"/>
            <a:chExt cx="6258322" cy="4217590"/>
          </a:xfrm>
        </p:grpSpPr>
        <p:sp>
          <p:nvSpPr>
            <p:cNvPr id="15" name="Freeform 15"/>
            <p:cNvSpPr/>
            <p:nvPr/>
          </p:nvSpPr>
          <p:spPr>
            <a:xfrm>
              <a:off x="6350" y="6350"/>
              <a:ext cx="6245606" cy="4204970"/>
            </a:xfrm>
            <a:custGeom>
              <a:avLst/>
              <a:gdLst/>
              <a:ahLst/>
              <a:cxnLst/>
              <a:rect l="l" t="t" r="r" b="b"/>
              <a:pathLst>
                <a:path w="6245606" h="4204970">
                  <a:moveTo>
                    <a:pt x="0" y="144399"/>
                  </a:moveTo>
                  <a:cubicBezTo>
                    <a:pt x="0" y="64643"/>
                    <a:pt x="64643" y="0"/>
                    <a:pt x="144526" y="0"/>
                  </a:cubicBezTo>
                  <a:lnTo>
                    <a:pt x="6101080" y="0"/>
                  </a:lnTo>
                  <a:cubicBezTo>
                    <a:pt x="6180836" y="0"/>
                    <a:pt x="6245606" y="64643"/>
                    <a:pt x="6245606" y="144399"/>
                  </a:cubicBezTo>
                  <a:lnTo>
                    <a:pt x="6245606" y="4060571"/>
                  </a:lnTo>
                  <a:cubicBezTo>
                    <a:pt x="6245606" y="4140327"/>
                    <a:pt x="6180963" y="4204970"/>
                    <a:pt x="6101080" y="4204970"/>
                  </a:cubicBezTo>
                  <a:lnTo>
                    <a:pt x="144526" y="4204970"/>
                  </a:lnTo>
                  <a:cubicBezTo>
                    <a:pt x="64643" y="4204843"/>
                    <a:pt x="0" y="4140200"/>
                    <a:pt x="0" y="4060571"/>
                  </a:cubicBezTo>
                  <a:close/>
                </a:path>
              </a:pathLst>
            </a:custGeom>
            <a:solidFill>
              <a:srgbClr val="CCEEFF"/>
            </a:solidFill>
          </p:spPr>
        </p:sp>
        <p:sp>
          <p:nvSpPr>
            <p:cNvPr id="16" name="Freeform 16"/>
            <p:cNvSpPr/>
            <p:nvPr/>
          </p:nvSpPr>
          <p:spPr>
            <a:xfrm>
              <a:off x="0" y="0"/>
              <a:ext cx="6258306" cy="4217670"/>
            </a:xfrm>
            <a:custGeom>
              <a:avLst/>
              <a:gdLst/>
              <a:ahLst/>
              <a:cxnLst/>
              <a:rect l="l" t="t" r="r" b="b"/>
              <a:pathLst>
                <a:path w="6258306" h="4217670">
                  <a:moveTo>
                    <a:pt x="0" y="150749"/>
                  </a:moveTo>
                  <a:cubicBezTo>
                    <a:pt x="0" y="67437"/>
                    <a:pt x="67564" y="0"/>
                    <a:pt x="150876" y="0"/>
                  </a:cubicBezTo>
                  <a:lnTo>
                    <a:pt x="6107430" y="0"/>
                  </a:lnTo>
                  <a:lnTo>
                    <a:pt x="6107430" y="6350"/>
                  </a:lnTo>
                  <a:lnTo>
                    <a:pt x="6107430" y="0"/>
                  </a:lnTo>
                  <a:cubicBezTo>
                    <a:pt x="6190742" y="0"/>
                    <a:pt x="6258306" y="67437"/>
                    <a:pt x="6258306" y="150749"/>
                  </a:cubicBezTo>
                  <a:lnTo>
                    <a:pt x="6251956" y="150749"/>
                  </a:lnTo>
                  <a:lnTo>
                    <a:pt x="6258306" y="150749"/>
                  </a:lnTo>
                  <a:lnTo>
                    <a:pt x="6258306" y="4066921"/>
                  </a:lnTo>
                  <a:lnTo>
                    <a:pt x="6251956" y="4066921"/>
                  </a:lnTo>
                  <a:lnTo>
                    <a:pt x="6258306" y="4066921"/>
                  </a:lnTo>
                  <a:cubicBezTo>
                    <a:pt x="6258306" y="4150106"/>
                    <a:pt x="6190742" y="4217670"/>
                    <a:pt x="6107430" y="4217670"/>
                  </a:cubicBezTo>
                  <a:lnTo>
                    <a:pt x="6107430" y="4211320"/>
                  </a:lnTo>
                  <a:lnTo>
                    <a:pt x="6107430" y="4217670"/>
                  </a:lnTo>
                  <a:lnTo>
                    <a:pt x="150876" y="4217670"/>
                  </a:lnTo>
                  <a:lnTo>
                    <a:pt x="150876" y="4211320"/>
                  </a:lnTo>
                  <a:lnTo>
                    <a:pt x="150876" y="4217670"/>
                  </a:lnTo>
                  <a:cubicBezTo>
                    <a:pt x="67564" y="4217543"/>
                    <a:pt x="0" y="4150106"/>
                    <a:pt x="0" y="4066921"/>
                  </a:cubicBezTo>
                  <a:lnTo>
                    <a:pt x="0" y="150749"/>
                  </a:lnTo>
                  <a:lnTo>
                    <a:pt x="6350" y="150749"/>
                  </a:lnTo>
                  <a:lnTo>
                    <a:pt x="0" y="150749"/>
                  </a:lnTo>
                  <a:moveTo>
                    <a:pt x="12700" y="150749"/>
                  </a:moveTo>
                  <a:lnTo>
                    <a:pt x="12700" y="4066921"/>
                  </a:lnTo>
                  <a:lnTo>
                    <a:pt x="6350" y="4066921"/>
                  </a:lnTo>
                  <a:lnTo>
                    <a:pt x="12700" y="4066921"/>
                  </a:lnTo>
                  <a:cubicBezTo>
                    <a:pt x="12700" y="4143121"/>
                    <a:pt x="74549" y="4204970"/>
                    <a:pt x="150876" y="4204970"/>
                  </a:cubicBezTo>
                  <a:lnTo>
                    <a:pt x="6107430" y="4204970"/>
                  </a:lnTo>
                  <a:cubicBezTo>
                    <a:pt x="6183757" y="4204970"/>
                    <a:pt x="6245606" y="4143121"/>
                    <a:pt x="6245606" y="4066921"/>
                  </a:cubicBezTo>
                  <a:lnTo>
                    <a:pt x="6245606" y="150749"/>
                  </a:lnTo>
                  <a:cubicBezTo>
                    <a:pt x="6245606" y="74549"/>
                    <a:pt x="6183757" y="12700"/>
                    <a:pt x="6107430" y="12700"/>
                  </a:cubicBezTo>
                  <a:lnTo>
                    <a:pt x="150876" y="12700"/>
                  </a:lnTo>
                  <a:lnTo>
                    <a:pt x="150876" y="6350"/>
                  </a:lnTo>
                  <a:lnTo>
                    <a:pt x="150876" y="12700"/>
                  </a:lnTo>
                  <a:cubicBezTo>
                    <a:pt x="74549" y="12700"/>
                    <a:pt x="12700" y="74549"/>
                    <a:pt x="12700" y="150749"/>
                  </a:cubicBezTo>
                  <a:close/>
                </a:path>
              </a:pathLst>
            </a:custGeom>
            <a:solidFill>
              <a:srgbClr val="B2D4E5"/>
            </a:solidFill>
          </p:spPr>
        </p:sp>
      </p:grpSp>
      <p:sp>
        <p:nvSpPr>
          <p:cNvPr id="17" name="TextBox 17"/>
          <p:cNvSpPr txBox="1"/>
          <p:nvPr/>
        </p:nvSpPr>
        <p:spPr>
          <a:xfrm>
            <a:off x="6202471" y="4123461"/>
            <a:ext cx="4330392" cy="412558"/>
          </a:xfrm>
          <a:prstGeom prst="rect">
            <a:avLst/>
          </a:prstGeom>
        </p:spPr>
        <p:txBody>
          <a:bodyPr lIns="0" tIns="0" rIns="0" bIns="0" rtlCol="0" anchor="t">
            <a:spAutoFit/>
          </a:bodyPr>
          <a:lstStyle/>
          <a:p>
            <a:pPr algn="l">
              <a:lnSpc>
                <a:spcPts val="3171"/>
              </a:lnSpc>
            </a:pPr>
            <a:r>
              <a:rPr lang="en-US" sz="2537">
                <a:solidFill>
                  <a:srgbClr val="272525"/>
                </a:solidFill>
                <a:latin typeface="Arimo Bold"/>
                <a:ea typeface="Arimo Bold"/>
                <a:cs typeface="Arimo Bold"/>
                <a:sym typeface="Arimo Bold"/>
              </a:rPr>
              <a:t>Improved Comprehension</a:t>
            </a:r>
          </a:p>
        </p:txBody>
      </p:sp>
      <p:sp>
        <p:nvSpPr>
          <p:cNvPr id="18" name="TextBox 18"/>
          <p:cNvSpPr txBox="1"/>
          <p:nvPr/>
        </p:nvSpPr>
        <p:spPr>
          <a:xfrm>
            <a:off x="6202471" y="4623673"/>
            <a:ext cx="3967044" cy="1643896"/>
          </a:xfrm>
          <a:prstGeom prst="rect">
            <a:avLst/>
          </a:prstGeom>
        </p:spPr>
        <p:txBody>
          <a:bodyPr lIns="0" tIns="0" rIns="0" bIns="0" rtlCol="0" anchor="t">
            <a:spAutoFit/>
          </a:bodyPr>
          <a:lstStyle/>
          <a:p>
            <a:pPr algn="l">
              <a:lnSpc>
                <a:spcPts val="3247"/>
              </a:lnSpc>
            </a:pPr>
            <a:r>
              <a:rPr lang="en-US" sz="2030">
                <a:solidFill>
                  <a:srgbClr val="272525"/>
                </a:solidFill>
                <a:latin typeface="Arimo"/>
                <a:ea typeface="Arimo"/>
                <a:cs typeface="Arimo"/>
                <a:sym typeface="Arimo"/>
              </a:rPr>
              <a:t>Summaries help users understand the main points and arguments presented in the video more effectively.</a:t>
            </a:r>
          </a:p>
        </p:txBody>
      </p:sp>
      <p:grpSp>
        <p:nvGrpSpPr>
          <p:cNvPr id="19" name="Group 19"/>
          <p:cNvGrpSpPr/>
          <p:nvPr/>
        </p:nvGrpSpPr>
        <p:grpSpPr>
          <a:xfrm>
            <a:off x="897285" y="7287444"/>
            <a:ext cx="9539227" cy="2187310"/>
            <a:chOff x="0" y="0"/>
            <a:chExt cx="12847240" cy="2945825"/>
          </a:xfrm>
        </p:grpSpPr>
        <p:sp>
          <p:nvSpPr>
            <p:cNvPr id="20" name="Freeform 20"/>
            <p:cNvSpPr/>
            <p:nvPr/>
          </p:nvSpPr>
          <p:spPr>
            <a:xfrm>
              <a:off x="6350" y="7284"/>
              <a:ext cx="12834493" cy="2931356"/>
            </a:xfrm>
            <a:custGeom>
              <a:avLst/>
              <a:gdLst/>
              <a:ahLst/>
              <a:cxnLst/>
              <a:rect l="l" t="t" r="r" b="b"/>
              <a:pathLst>
                <a:path w="12834493" h="2931356">
                  <a:moveTo>
                    <a:pt x="0" y="165646"/>
                  </a:moveTo>
                  <a:cubicBezTo>
                    <a:pt x="0" y="74155"/>
                    <a:pt x="64897" y="0"/>
                    <a:pt x="144907" y="0"/>
                  </a:cubicBezTo>
                  <a:lnTo>
                    <a:pt x="12689586" y="0"/>
                  </a:lnTo>
                  <a:cubicBezTo>
                    <a:pt x="12769596" y="0"/>
                    <a:pt x="12834493" y="74155"/>
                    <a:pt x="12834493" y="165646"/>
                  </a:cubicBezTo>
                  <a:lnTo>
                    <a:pt x="12834493" y="2765711"/>
                  </a:lnTo>
                  <a:cubicBezTo>
                    <a:pt x="12834493" y="2857202"/>
                    <a:pt x="12769596" y="2931357"/>
                    <a:pt x="12689586" y="2931357"/>
                  </a:cubicBezTo>
                  <a:lnTo>
                    <a:pt x="144907" y="2931357"/>
                  </a:lnTo>
                  <a:cubicBezTo>
                    <a:pt x="64897" y="2931211"/>
                    <a:pt x="0" y="2857057"/>
                    <a:pt x="0" y="2765711"/>
                  </a:cubicBezTo>
                  <a:close/>
                </a:path>
              </a:pathLst>
            </a:custGeom>
            <a:solidFill>
              <a:srgbClr val="CCEEFF"/>
            </a:solidFill>
          </p:spPr>
        </p:sp>
        <p:sp>
          <p:nvSpPr>
            <p:cNvPr id="21" name="Freeform 21"/>
            <p:cNvSpPr/>
            <p:nvPr/>
          </p:nvSpPr>
          <p:spPr>
            <a:xfrm>
              <a:off x="0" y="0"/>
              <a:ext cx="12847193" cy="2945912"/>
            </a:xfrm>
            <a:custGeom>
              <a:avLst/>
              <a:gdLst/>
              <a:ahLst/>
              <a:cxnLst/>
              <a:rect l="l" t="t" r="r" b="b"/>
              <a:pathLst>
                <a:path w="12847193" h="2945912">
                  <a:moveTo>
                    <a:pt x="0" y="172930"/>
                  </a:moveTo>
                  <a:cubicBezTo>
                    <a:pt x="0" y="77359"/>
                    <a:pt x="67691" y="0"/>
                    <a:pt x="151257" y="0"/>
                  </a:cubicBezTo>
                  <a:lnTo>
                    <a:pt x="12695936" y="0"/>
                  </a:lnTo>
                  <a:lnTo>
                    <a:pt x="12695936" y="7284"/>
                  </a:lnTo>
                  <a:lnTo>
                    <a:pt x="12695936" y="0"/>
                  </a:lnTo>
                  <a:cubicBezTo>
                    <a:pt x="12779502" y="0"/>
                    <a:pt x="12847193" y="77359"/>
                    <a:pt x="12847193" y="172930"/>
                  </a:cubicBezTo>
                  <a:lnTo>
                    <a:pt x="12840843" y="172930"/>
                  </a:lnTo>
                  <a:lnTo>
                    <a:pt x="12847193" y="172930"/>
                  </a:lnTo>
                  <a:lnTo>
                    <a:pt x="12847193" y="2772995"/>
                  </a:lnTo>
                  <a:lnTo>
                    <a:pt x="12840843" y="2772995"/>
                  </a:lnTo>
                  <a:lnTo>
                    <a:pt x="12847193" y="2772995"/>
                  </a:lnTo>
                  <a:cubicBezTo>
                    <a:pt x="12847193" y="2868565"/>
                    <a:pt x="12779502" y="2945912"/>
                    <a:pt x="12695936" y="2945912"/>
                  </a:cubicBezTo>
                  <a:lnTo>
                    <a:pt x="12695936" y="2938641"/>
                  </a:lnTo>
                  <a:lnTo>
                    <a:pt x="12695936" y="2945912"/>
                  </a:lnTo>
                  <a:lnTo>
                    <a:pt x="151257" y="2945912"/>
                  </a:lnTo>
                  <a:lnTo>
                    <a:pt x="151257" y="2938641"/>
                  </a:lnTo>
                  <a:lnTo>
                    <a:pt x="151257" y="2945912"/>
                  </a:lnTo>
                  <a:cubicBezTo>
                    <a:pt x="67691" y="2945779"/>
                    <a:pt x="0" y="2868420"/>
                    <a:pt x="0" y="2772995"/>
                  </a:cubicBezTo>
                  <a:lnTo>
                    <a:pt x="0" y="172930"/>
                  </a:lnTo>
                  <a:lnTo>
                    <a:pt x="6350" y="172930"/>
                  </a:lnTo>
                  <a:lnTo>
                    <a:pt x="0" y="172930"/>
                  </a:lnTo>
                  <a:moveTo>
                    <a:pt x="12700" y="172930"/>
                  </a:moveTo>
                  <a:lnTo>
                    <a:pt x="12700" y="2772995"/>
                  </a:lnTo>
                  <a:lnTo>
                    <a:pt x="6350" y="2772995"/>
                  </a:lnTo>
                  <a:lnTo>
                    <a:pt x="12700" y="2772995"/>
                  </a:lnTo>
                  <a:cubicBezTo>
                    <a:pt x="12700" y="2860407"/>
                    <a:pt x="74676" y="2931356"/>
                    <a:pt x="151257" y="2931356"/>
                  </a:cubicBezTo>
                  <a:lnTo>
                    <a:pt x="12695936" y="2931356"/>
                  </a:lnTo>
                  <a:cubicBezTo>
                    <a:pt x="12772517" y="2931356"/>
                    <a:pt x="12834493" y="2860407"/>
                    <a:pt x="12834493" y="2772995"/>
                  </a:cubicBezTo>
                  <a:lnTo>
                    <a:pt x="12834493" y="172930"/>
                  </a:lnTo>
                  <a:cubicBezTo>
                    <a:pt x="12834493" y="85518"/>
                    <a:pt x="12772517" y="14569"/>
                    <a:pt x="12695936" y="14569"/>
                  </a:cubicBezTo>
                  <a:lnTo>
                    <a:pt x="151257" y="14569"/>
                  </a:lnTo>
                  <a:lnTo>
                    <a:pt x="151257" y="7284"/>
                  </a:lnTo>
                  <a:lnTo>
                    <a:pt x="151257" y="14569"/>
                  </a:lnTo>
                  <a:cubicBezTo>
                    <a:pt x="74676" y="14569"/>
                    <a:pt x="12700" y="85518"/>
                    <a:pt x="12700" y="172930"/>
                  </a:cubicBezTo>
                  <a:close/>
                </a:path>
              </a:pathLst>
            </a:custGeom>
            <a:solidFill>
              <a:srgbClr val="B2D4E5"/>
            </a:solidFill>
          </p:spPr>
        </p:sp>
      </p:grpSp>
      <p:sp>
        <p:nvSpPr>
          <p:cNvPr id="22" name="TextBox 22"/>
          <p:cNvSpPr txBox="1"/>
          <p:nvPr/>
        </p:nvSpPr>
        <p:spPr>
          <a:xfrm>
            <a:off x="1260634" y="7534751"/>
            <a:ext cx="5730161" cy="412558"/>
          </a:xfrm>
          <a:prstGeom prst="rect">
            <a:avLst/>
          </a:prstGeom>
        </p:spPr>
        <p:txBody>
          <a:bodyPr lIns="0" tIns="0" rIns="0" bIns="0" rtlCol="0" anchor="t">
            <a:spAutoFit/>
          </a:bodyPr>
          <a:lstStyle/>
          <a:p>
            <a:pPr algn="l">
              <a:lnSpc>
                <a:spcPts val="3171"/>
              </a:lnSpc>
            </a:pPr>
            <a:r>
              <a:rPr lang="en-US" sz="2537">
                <a:solidFill>
                  <a:srgbClr val="272525"/>
                </a:solidFill>
                <a:latin typeface="Arimo Bold"/>
                <a:ea typeface="Arimo Bold"/>
                <a:cs typeface="Arimo Bold"/>
                <a:sym typeface="Arimo Bold"/>
              </a:rPr>
              <a:t>Enhanced Accessibility</a:t>
            </a:r>
          </a:p>
        </p:txBody>
      </p:sp>
      <p:sp>
        <p:nvSpPr>
          <p:cNvPr id="23" name="TextBox 23"/>
          <p:cNvSpPr txBox="1"/>
          <p:nvPr/>
        </p:nvSpPr>
        <p:spPr>
          <a:xfrm>
            <a:off x="1214347" y="8109234"/>
            <a:ext cx="8908732" cy="819090"/>
          </a:xfrm>
          <a:prstGeom prst="rect">
            <a:avLst/>
          </a:prstGeom>
        </p:spPr>
        <p:txBody>
          <a:bodyPr lIns="0" tIns="0" rIns="0" bIns="0" rtlCol="0" anchor="t">
            <a:spAutoFit/>
          </a:bodyPr>
          <a:lstStyle/>
          <a:p>
            <a:pPr algn="l">
              <a:lnSpc>
                <a:spcPts val="3247"/>
              </a:lnSpc>
            </a:pPr>
            <a:r>
              <a:rPr lang="en-US" sz="2030">
                <a:solidFill>
                  <a:srgbClr val="272525"/>
                </a:solidFill>
                <a:latin typeface="Arimo"/>
                <a:ea typeface="Arimo"/>
                <a:cs typeface="Arimo"/>
                <a:sym typeface="Arimo"/>
              </a:rPr>
              <a:t>By providing concise summaries, the system makes video content more accessible to users who may not have time to watch the entire video.</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714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340328" y="2609702"/>
            <a:ext cx="7337819" cy="5563462"/>
          </a:xfrm>
          <a:custGeom>
            <a:avLst/>
            <a:gdLst/>
            <a:ahLst/>
            <a:cxnLst/>
            <a:rect l="l" t="t" r="r" b="b"/>
            <a:pathLst>
              <a:path w="7337819" h="5563462">
                <a:moveTo>
                  <a:pt x="0" y="0"/>
                </a:moveTo>
                <a:lnTo>
                  <a:pt x="7337820" y="0"/>
                </a:lnTo>
                <a:lnTo>
                  <a:pt x="7337820" y="5563463"/>
                </a:lnTo>
                <a:lnTo>
                  <a:pt x="0" y="5563463"/>
                </a:lnTo>
                <a:lnTo>
                  <a:pt x="0" y="0"/>
                </a:lnTo>
                <a:close/>
              </a:path>
            </a:pathLst>
          </a:custGeom>
          <a:blipFill>
            <a:blip r:embed="rId4"/>
            <a:stretch>
              <a:fillRect l="-21628" r="-23516" b="-7563"/>
            </a:stretch>
          </a:blipFill>
        </p:spPr>
      </p:sp>
      <p:sp>
        <p:nvSpPr>
          <p:cNvPr id="6" name="TextBox 6"/>
          <p:cNvSpPr txBox="1"/>
          <p:nvPr/>
        </p:nvSpPr>
        <p:spPr>
          <a:xfrm>
            <a:off x="8133219" y="1364129"/>
            <a:ext cx="6905357" cy="851684"/>
          </a:xfrm>
          <a:prstGeom prst="rect">
            <a:avLst/>
          </a:prstGeom>
        </p:spPr>
        <p:txBody>
          <a:bodyPr lIns="0" tIns="0" rIns="0" bIns="0" rtlCol="0" anchor="t">
            <a:spAutoFit/>
          </a:bodyPr>
          <a:lstStyle/>
          <a:p>
            <a:pPr algn="l">
              <a:lnSpc>
                <a:spcPts val="6976"/>
              </a:lnSpc>
            </a:pPr>
            <a:r>
              <a:rPr lang="en-US" sz="5581">
                <a:solidFill>
                  <a:srgbClr val="000000"/>
                </a:solidFill>
                <a:latin typeface="Arimo Bold"/>
                <a:ea typeface="Arimo Bold"/>
                <a:cs typeface="Arimo Bold"/>
                <a:sym typeface="Arimo Bold"/>
              </a:rPr>
              <a:t>Advantages</a:t>
            </a:r>
          </a:p>
        </p:txBody>
      </p:sp>
      <p:sp>
        <p:nvSpPr>
          <p:cNvPr id="7" name="TextBox 7"/>
          <p:cNvSpPr txBox="1"/>
          <p:nvPr/>
        </p:nvSpPr>
        <p:spPr>
          <a:xfrm>
            <a:off x="8133219" y="2549187"/>
            <a:ext cx="9262646" cy="911066"/>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The YouTube Transcript Summarizer offers several advantages over existing summarization methods.</a:t>
            </a:r>
          </a:p>
        </p:txBody>
      </p:sp>
      <p:grpSp>
        <p:nvGrpSpPr>
          <p:cNvPr id="8" name="Group 8"/>
          <p:cNvGrpSpPr/>
          <p:nvPr/>
        </p:nvGrpSpPr>
        <p:grpSpPr>
          <a:xfrm>
            <a:off x="8030572" y="4488954"/>
            <a:ext cx="647402" cy="647403"/>
            <a:chOff x="0" y="0"/>
            <a:chExt cx="863203" cy="863203"/>
          </a:xfrm>
        </p:grpSpPr>
        <p:sp>
          <p:nvSpPr>
            <p:cNvPr id="9" name="Freeform 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0" name="Freeform 1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id="11" name="TextBox 11"/>
          <p:cNvSpPr txBox="1"/>
          <p:nvPr/>
        </p:nvSpPr>
        <p:spPr>
          <a:xfrm>
            <a:off x="8863072" y="4540479"/>
            <a:ext cx="3361164" cy="380047"/>
          </a:xfrm>
          <a:prstGeom prst="rect">
            <a:avLst/>
          </a:prstGeom>
        </p:spPr>
        <p:txBody>
          <a:bodyPr lIns="0" tIns="0" rIns="0" bIns="0" rtlCol="0" anchor="t">
            <a:spAutoFit/>
          </a:bodyPr>
          <a:lstStyle/>
          <a:p>
            <a:pPr algn="l">
              <a:lnSpc>
                <a:spcPts val="3488"/>
              </a:lnSpc>
            </a:pPr>
            <a:r>
              <a:rPr lang="en-US" sz="2791">
                <a:solidFill>
                  <a:srgbClr val="272525"/>
                </a:solidFill>
                <a:latin typeface="Arimo Bold"/>
                <a:ea typeface="Arimo Bold"/>
                <a:cs typeface="Arimo Bold"/>
                <a:sym typeface="Arimo Bold"/>
              </a:rPr>
              <a:t>Efficiency</a:t>
            </a:r>
          </a:p>
        </p:txBody>
      </p:sp>
      <p:sp>
        <p:nvSpPr>
          <p:cNvPr id="12" name="TextBox 12"/>
          <p:cNvSpPr txBox="1"/>
          <p:nvPr/>
        </p:nvSpPr>
        <p:spPr>
          <a:xfrm>
            <a:off x="8863072" y="5086826"/>
            <a:ext cx="3476804" cy="1364695"/>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Quickly extracts and summarizes video transcripts.</a:t>
            </a:r>
          </a:p>
        </p:txBody>
      </p:sp>
      <p:grpSp>
        <p:nvGrpSpPr>
          <p:cNvPr id="13" name="Group 13"/>
          <p:cNvGrpSpPr/>
          <p:nvPr/>
        </p:nvGrpSpPr>
        <p:grpSpPr>
          <a:xfrm>
            <a:off x="12710071" y="4518571"/>
            <a:ext cx="647402" cy="647403"/>
            <a:chOff x="0" y="0"/>
            <a:chExt cx="863203" cy="863203"/>
          </a:xfrm>
        </p:grpSpPr>
        <p:sp>
          <p:nvSpPr>
            <p:cNvPr id="14" name="Freeform 1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5" name="Freeform 1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id="16" name="TextBox 16"/>
          <p:cNvSpPr txBox="1"/>
          <p:nvPr/>
        </p:nvSpPr>
        <p:spPr>
          <a:xfrm>
            <a:off x="12915454" y="4616679"/>
            <a:ext cx="236637" cy="456467"/>
          </a:xfrm>
          <a:prstGeom prst="rect">
            <a:avLst/>
          </a:prstGeom>
        </p:spPr>
        <p:txBody>
          <a:bodyPr lIns="0" tIns="0" rIns="0" bIns="0" rtlCol="0" anchor="t">
            <a:spAutoFit/>
          </a:bodyPr>
          <a:lstStyle/>
          <a:p>
            <a:pPr algn="ctr">
              <a:lnSpc>
                <a:spcPts val="3348"/>
              </a:lnSpc>
            </a:pPr>
            <a:r>
              <a:rPr lang="en-US" sz="3348">
                <a:solidFill>
                  <a:srgbClr val="272525"/>
                </a:solidFill>
                <a:latin typeface="Arimo Bold"/>
                <a:ea typeface="Arimo Bold"/>
                <a:cs typeface="Arimo Bold"/>
                <a:sym typeface="Arimo Bold"/>
              </a:rPr>
              <a:t>2</a:t>
            </a:r>
          </a:p>
        </p:txBody>
      </p:sp>
      <p:sp>
        <p:nvSpPr>
          <p:cNvPr id="17" name="TextBox 17"/>
          <p:cNvSpPr txBox="1"/>
          <p:nvPr/>
        </p:nvSpPr>
        <p:spPr>
          <a:xfrm>
            <a:off x="13727669" y="4540479"/>
            <a:ext cx="3361164" cy="380047"/>
          </a:xfrm>
          <a:prstGeom prst="rect">
            <a:avLst/>
          </a:prstGeom>
        </p:spPr>
        <p:txBody>
          <a:bodyPr lIns="0" tIns="0" rIns="0" bIns="0" rtlCol="0" anchor="t">
            <a:spAutoFit/>
          </a:bodyPr>
          <a:lstStyle/>
          <a:p>
            <a:pPr algn="l">
              <a:lnSpc>
                <a:spcPts val="3488"/>
              </a:lnSpc>
            </a:pPr>
            <a:r>
              <a:rPr lang="en-US" sz="2791">
                <a:solidFill>
                  <a:srgbClr val="272525"/>
                </a:solidFill>
                <a:latin typeface="Arimo Bold"/>
                <a:ea typeface="Arimo Bold"/>
                <a:cs typeface="Arimo Bold"/>
                <a:sym typeface="Arimo Bold"/>
              </a:rPr>
              <a:t>Accessibility</a:t>
            </a:r>
          </a:p>
        </p:txBody>
      </p:sp>
      <p:sp>
        <p:nvSpPr>
          <p:cNvPr id="18" name="TextBox 18"/>
          <p:cNvSpPr txBox="1"/>
          <p:nvPr/>
        </p:nvSpPr>
        <p:spPr>
          <a:xfrm>
            <a:off x="13706502" y="5086826"/>
            <a:ext cx="3476804" cy="911066"/>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Offers both text and audio summaries.</a:t>
            </a:r>
          </a:p>
        </p:txBody>
      </p:sp>
      <p:grpSp>
        <p:nvGrpSpPr>
          <p:cNvPr id="19" name="Group 19"/>
          <p:cNvGrpSpPr/>
          <p:nvPr/>
        </p:nvGrpSpPr>
        <p:grpSpPr>
          <a:xfrm>
            <a:off x="8030572" y="7094934"/>
            <a:ext cx="647402" cy="647403"/>
            <a:chOff x="0" y="0"/>
            <a:chExt cx="863203" cy="863203"/>
          </a:xfrm>
        </p:grpSpPr>
        <p:sp>
          <p:nvSpPr>
            <p:cNvPr id="20" name="Freeform 2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21" name="Freeform 2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id="22" name="TextBox 22"/>
          <p:cNvSpPr txBox="1"/>
          <p:nvPr/>
        </p:nvSpPr>
        <p:spPr>
          <a:xfrm>
            <a:off x="8235955" y="7292469"/>
            <a:ext cx="236637" cy="456467"/>
          </a:xfrm>
          <a:prstGeom prst="rect">
            <a:avLst/>
          </a:prstGeom>
        </p:spPr>
        <p:txBody>
          <a:bodyPr lIns="0" tIns="0" rIns="0" bIns="0" rtlCol="0" anchor="t">
            <a:spAutoFit/>
          </a:bodyPr>
          <a:lstStyle/>
          <a:p>
            <a:pPr algn="ctr">
              <a:lnSpc>
                <a:spcPts val="3348"/>
              </a:lnSpc>
            </a:pPr>
            <a:r>
              <a:rPr lang="en-US" sz="3348">
                <a:solidFill>
                  <a:srgbClr val="272525"/>
                </a:solidFill>
                <a:latin typeface="Arimo Bold"/>
                <a:ea typeface="Arimo Bold"/>
                <a:cs typeface="Arimo Bold"/>
                <a:sym typeface="Arimo Bold"/>
              </a:rPr>
              <a:t>3</a:t>
            </a:r>
          </a:p>
        </p:txBody>
      </p:sp>
      <p:sp>
        <p:nvSpPr>
          <p:cNvPr id="23" name="TextBox 23"/>
          <p:cNvSpPr txBox="1"/>
          <p:nvPr/>
        </p:nvSpPr>
        <p:spPr>
          <a:xfrm>
            <a:off x="8863072" y="7116842"/>
            <a:ext cx="6375883" cy="448941"/>
          </a:xfrm>
          <a:prstGeom prst="rect">
            <a:avLst/>
          </a:prstGeom>
        </p:spPr>
        <p:txBody>
          <a:bodyPr lIns="0" tIns="0" rIns="0" bIns="0" rtlCol="0" anchor="t">
            <a:spAutoFit/>
          </a:bodyPr>
          <a:lstStyle/>
          <a:p>
            <a:pPr algn="l">
              <a:lnSpc>
                <a:spcPts val="3488"/>
              </a:lnSpc>
            </a:pPr>
            <a:r>
              <a:rPr lang="en-US" sz="2791">
                <a:solidFill>
                  <a:srgbClr val="272525"/>
                </a:solidFill>
                <a:latin typeface="Arimo Bold"/>
                <a:ea typeface="Arimo Bold"/>
                <a:cs typeface="Arimo Bold"/>
                <a:sym typeface="Arimo Bold"/>
              </a:rPr>
              <a:t>Advanced NLP Techniques</a:t>
            </a:r>
          </a:p>
        </p:txBody>
      </p:sp>
      <p:sp>
        <p:nvSpPr>
          <p:cNvPr id="24" name="TextBox 24"/>
          <p:cNvSpPr txBox="1"/>
          <p:nvPr/>
        </p:nvSpPr>
        <p:spPr>
          <a:xfrm>
            <a:off x="8863072" y="7618512"/>
            <a:ext cx="8341251" cy="422559"/>
          </a:xfrm>
          <a:prstGeom prst="rect">
            <a:avLst/>
          </a:prstGeom>
        </p:spPr>
        <p:txBody>
          <a:bodyPr lIns="0" tIns="0" rIns="0" bIns="0" rtlCol="0" anchor="t">
            <a:spAutoFit/>
          </a:bodyPr>
          <a:lstStyle/>
          <a:p>
            <a:pPr algn="l">
              <a:lnSpc>
                <a:spcPts val="3572"/>
              </a:lnSpc>
            </a:pPr>
            <a:r>
              <a:rPr lang="en-US" sz="2000" spc="18">
                <a:solidFill>
                  <a:srgbClr val="000000"/>
                </a:solidFill>
                <a:latin typeface="TT Rounds Condensed"/>
                <a:ea typeface="TT Rounds Condensed"/>
                <a:cs typeface="TT Rounds Condensed"/>
                <a:sym typeface="TT Rounds Condensed"/>
              </a:rPr>
              <a:t>Utilizes state-of-the-art NLP models for accurate summarization.</a:t>
            </a:r>
          </a:p>
        </p:txBody>
      </p:sp>
      <p:sp>
        <p:nvSpPr>
          <p:cNvPr id="25" name="TextBox 25"/>
          <p:cNvSpPr txBox="1"/>
          <p:nvPr/>
        </p:nvSpPr>
        <p:spPr>
          <a:xfrm>
            <a:off x="8235955" y="4637851"/>
            <a:ext cx="236637" cy="456467"/>
          </a:xfrm>
          <a:prstGeom prst="rect">
            <a:avLst/>
          </a:prstGeom>
        </p:spPr>
        <p:txBody>
          <a:bodyPr lIns="0" tIns="0" rIns="0" bIns="0" rtlCol="0" anchor="t">
            <a:spAutoFit/>
          </a:bodyPr>
          <a:lstStyle/>
          <a:p>
            <a:pPr algn="ctr">
              <a:lnSpc>
                <a:spcPts val="3348"/>
              </a:lnSpc>
            </a:pPr>
            <a:r>
              <a:rPr lang="en-US" sz="3348">
                <a:solidFill>
                  <a:srgbClr val="272525"/>
                </a:solidFill>
                <a:latin typeface="Arimo Bold"/>
                <a:ea typeface="Arimo Bold"/>
                <a:cs typeface="Arimo Bold"/>
                <a:sym typeface="Arimo Bold"/>
              </a:rPr>
              <a:t>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1083677" y="2351961"/>
            <a:ext cx="6905357" cy="851684"/>
          </a:xfrm>
          <a:prstGeom prst="rect">
            <a:avLst/>
          </a:prstGeom>
        </p:spPr>
        <p:txBody>
          <a:bodyPr lIns="0" tIns="0" rIns="0" bIns="0" rtlCol="0" anchor="t">
            <a:spAutoFit/>
          </a:bodyPr>
          <a:lstStyle/>
          <a:p>
            <a:pPr algn="l">
              <a:lnSpc>
                <a:spcPts val="6976"/>
              </a:lnSpc>
            </a:pPr>
            <a:r>
              <a:rPr lang="en-US" sz="5581">
                <a:solidFill>
                  <a:srgbClr val="000000"/>
                </a:solidFill>
                <a:latin typeface="Arimo Bold"/>
                <a:ea typeface="Arimo Bold"/>
                <a:cs typeface="Arimo Bold"/>
                <a:sym typeface="Arimo Bold"/>
              </a:rPr>
              <a:t>Disadvantages</a:t>
            </a:r>
          </a:p>
        </p:txBody>
      </p:sp>
      <p:sp>
        <p:nvSpPr>
          <p:cNvPr id="6" name="TextBox 6"/>
          <p:cNvSpPr txBox="1"/>
          <p:nvPr/>
        </p:nvSpPr>
        <p:spPr>
          <a:xfrm>
            <a:off x="1083677" y="3766870"/>
            <a:ext cx="16120646" cy="457439"/>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While the YouTube Transcript Summarizer offers significant benefits, it also has certain limitations.</a:t>
            </a:r>
          </a:p>
        </p:txBody>
      </p:sp>
      <p:sp>
        <p:nvSpPr>
          <p:cNvPr id="7" name="TextBox 7"/>
          <p:cNvSpPr txBox="1"/>
          <p:nvPr/>
        </p:nvSpPr>
        <p:spPr>
          <a:xfrm>
            <a:off x="1083677" y="4889629"/>
            <a:ext cx="4789765" cy="448941"/>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Transcript Availability</a:t>
            </a:r>
          </a:p>
        </p:txBody>
      </p:sp>
      <p:sp>
        <p:nvSpPr>
          <p:cNvPr id="8" name="TextBox 8"/>
          <p:cNvSpPr txBox="1"/>
          <p:nvPr/>
        </p:nvSpPr>
        <p:spPr>
          <a:xfrm>
            <a:off x="1083677" y="5549384"/>
            <a:ext cx="4789765" cy="911066"/>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Dependent on the availability of video transcripts.</a:t>
            </a:r>
          </a:p>
        </p:txBody>
      </p:sp>
      <p:sp>
        <p:nvSpPr>
          <p:cNvPr id="9" name="TextBox 9"/>
          <p:cNvSpPr txBox="1"/>
          <p:nvPr/>
        </p:nvSpPr>
        <p:spPr>
          <a:xfrm>
            <a:off x="6757600" y="4889629"/>
            <a:ext cx="3361164" cy="380047"/>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Accuracy</a:t>
            </a:r>
          </a:p>
        </p:txBody>
      </p:sp>
      <p:sp>
        <p:nvSpPr>
          <p:cNvPr id="10" name="TextBox 10"/>
          <p:cNvSpPr txBox="1"/>
          <p:nvPr/>
        </p:nvSpPr>
        <p:spPr>
          <a:xfrm>
            <a:off x="6757600" y="5549384"/>
            <a:ext cx="4789765" cy="1364695"/>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The quality of summaries may vary depending on the complexity of the transcript content.</a:t>
            </a:r>
          </a:p>
        </p:txBody>
      </p:sp>
      <p:sp>
        <p:nvSpPr>
          <p:cNvPr id="11" name="TextBox 11"/>
          <p:cNvSpPr txBox="1"/>
          <p:nvPr/>
        </p:nvSpPr>
        <p:spPr>
          <a:xfrm>
            <a:off x="12431524" y="4889629"/>
            <a:ext cx="3361164" cy="380047"/>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Processing Time</a:t>
            </a:r>
          </a:p>
        </p:txBody>
      </p:sp>
      <p:sp>
        <p:nvSpPr>
          <p:cNvPr id="12" name="TextBox 12"/>
          <p:cNvSpPr txBox="1"/>
          <p:nvPr/>
        </p:nvSpPr>
        <p:spPr>
          <a:xfrm>
            <a:off x="12431524" y="5549384"/>
            <a:ext cx="4789765" cy="1364695"/>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Advanced NLP models may require significant processing time for large transcripts.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1083677" y="2933135"/>
            <a:ext cx="6905357" cy="851684"/>
          </a:xfrm>
          <a:prstGeom prst="rect">
            <a:avLst/>
          </a:prstGeom>
        </p:spPr>
        <p:txBody>
          <a:bodyPr lIns="0" tIns="0" rIns="0" bIns="0" rtlCol="0" anchor="t">
            <a:spAutoFit/>
          </a:bodyPr>
          <a:lstStyle/>
          <a:p>
            <a:pPr algn="l">
              <a:lnSpc>
                <a:spcPts val="6976"/>
              </a:lnSpc>
            </a:pPr>
            <a:r>
              <a:rPr lang="en-US" sz="5581">
                <a:solidFill>
                  <a:srgbClr val="000000"/>
                </a:solidFill>
                <a:latin typeface="Arimo Bold"/>
                <a:ea typeface="Arimo Bold"/>
                <a:cs typeface="Arimo Bold"/>
                <a:sym typeface="Arimo Bold"/>
              </a:rPr>
              <a:t>Input Output</a:t>
            </a:r>
          </a:p>
        </p:txBody>
      </p:sp>
      <p:sp>
        <p:nvSpPr>
          <p:cNvPr id="6" name="TextBox 6"/>
          <p:cNvSpPr txBox="1"/>
          <p:nvPr/>
        </p:nvSpPr>
        <p:spPr>
          <a:xfrm>
            <a:off x="1083677" y="4348044"/>
            <a:ext cx="16120646" cy="911066"/>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The input to the summarizer is a YouTube transcript, which is a text file containing the spoken words from a video. The output is a concise summary of the transcript, highlighting the key points and ideas.</a:t>
            </a:r>
          </a:p>
        </p:txBody>
      </p:sp>
      <p:sp>
        <p:nvSpPr>
          <p:cNvPr id="7" name="TextBox 7"/>
          <p:cNvSpPr txBox="1"/>
          <p:nvPr/>
        </p:nvSpPr>
        <p:spPr>
          <a:xfrm>
            <a:off x="1175192" y="5924431"/>
            <a:ext cx="3361164" cy="380048"/>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Input</a:t>
            </a:r>
          </a:p>
        </p:txBody>
      </p:sp>
      <p:sp>
        <p:nvSpPr>
          <p:cNvPr id="8" name="TextBox 8"/>
          <p:cNvSpPr txBox="1"/>
          <p:nvPr/>
        </p:nvSpPr>
        <p:spPr>
          <a:xfrm>
            <a:off x="1175192" y="6584186"/>
            <a:ext cx="7623006" cy="457439"/>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Youtube Transcript</a:t>
            </a:r>
          </a:p>
        </p:txBody>
      </p:sp>
      <p:sp>
        <p:nvSpPr>
          <p:cNvPr id="9" name="TextBox 9"/>
          <p:cNvSpPr txBox="1"/>
          <p:nvPr/>
        </p:nvSpPr>
        <p:spPr>
          <a:xfrm>
            <a:off x="9590841" y="5924431"/>
            <a:ext cx="3361164" cy="380048"/>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Output</a:t>
            </a:r>
          </a:p>
        </p:txBody>
      </p:sp>
      <p:sp>
        <p:nvSpPr>
          <p:cNvPr id="10" name="TextBox 10"/>
          <p:cNvSpPr txBox="1"/>
          <p:nvPr/>
        </p:nvSpPr>
        <p:spPr>
          <a:xfrm>
            <a:off x="9590841" y="6584186"/>
            <a:ext cx="7623006" cy="457439"/>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Concise Summary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331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3318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pic>
        <p:nvPicPr>
          <p:cNvPr id="33" name="Image 0" descr="preencoded.png">
            <a:extLst>
              <a:ext uri="{FF2B5EF4-FFF2-40B4-BE49-F238E27FC236}">
                <a16:creationId xmlns:a16="http://schemas.microsoft.com/office/drawing/2014/main" xmlns="" id="{3A71D205-17E0-4A1A-BD83-0ADFCD9E08E3}"/>
              </a:ext>
            </a:extLst>
          </p:cNvPr>
          <p:cNvPicPr>
            <a:picLocks noChangeAspect="1"/>
          </p:cNvPicPr>
          <p:nvPr/>
        </p:nvPicPr>
        <p:blipFill>
          <a:blip r:embed="rId4"/>
          <a:stretch>
            <a:fillRect/>
          </a:stretch>
        </p:blipFill>
        <p:spPr>
          <a:xfrm>
            <a:off x="0" y="-33184"/>
            <a:ext cx="6858000" cy="10287000"/>
          </a:xfrm>
          <a:prstGeom prst="rect">
            <a:avLst/>
          </a:prstGeom>
        </p:spPr>
      </p:pic>
      <p:pic>
        <p:nvPicPr>
          <p:cNvPr id="34" name="Image 1">
            <a:extLst>
              <a:ext uri="{FF2B5EF4-FFF2-40B4-BE49-F238E27FC236}">
                <a16:creationId xmlns:a16="http://schemas.microsoft.com/office/drawing/2014/main" xmlns="" id="{4195A76B-4E6E-4A1F-B7FB-64C8388A1120}"/>
              </a:ext>
            </a:extLst>
          </p:cNvPr>
          <p:cNvPicPr>
            <a:picLocks noChangeAspect="1"/>
          </p:cNvPicPr>
          <p:nvPr/>
        </p:nvPicPr>
        <p:blipFill>
          <a:blip r:embed="rId5" cstate="print">
            <a:extLst>
              <a:ext uri="{28A0092B-C50C-407E-A947-70E740481C1C}">
                <a14:useLocalDpi xmlns:a14="http://schemas.microsoft.com/office/drawing/2010/main" xmlns="" val="0"/>
              </a:ext>
              <a:ext uri="{837473B0-CC2E-450A-ABE3-18F120FF3D39}">
                <a1611:picAttrSrcUrl xmlns:a1611="http://schemas.microsoft.com/office/drawing/2016/11/main" xmlns="" r:id="rId6"/>
              </a:ext>
            </a:extLst>
          </a:blip>
          <a:srcRect/>
          <a:stretch/>
        </p:blipFill>
        <p:spPr>
          <a:xfrm>
            <a:off x="582285" y="2886377"/>
            <a:ext cx="5693283" cy="4447878"/>
          </a:xfrm>
          <a:prstGeom prst="rect">
            <a:avLst/>
          </a:prstGeom>
        </p:spPr>
      </p:pic>
      <p:sp>
        <p:nvSpPr>
          <p:cNvPr id="36" name="TextBox 35">
            <a:extLst>
              <a:ext uri="{FF2B5EF4-FFF2-40B4-BE49-F238E27FC236}">
                <a16:creationId xmlns:a16="http://schemas.microsoft.com/office/drawing/2014/main" xmlns="" id="{A88FF1A6-FA9E-4F6B-994B-395A52DB55E1}"/>
              </a:ext>
            </a:extLst>
          </p:cNvPr>
          <p:cNvSpPr txBox="1"/>
          <p:nvPr/>
        </p:nvSpPr>
        <p:spPr>
          <a:xfrm>
            <a:off x="8119263" y="1858022"/>
            <a:ext cx="9586452" cy="1259384"/>
          </a:xfrm>
          <a:prstGeom prst="rect">
            <a:avLst/>
          </a:prstGeom>
          <a:noFill/>
        </p:spPr>
        <p:txBody>
          <a:bodyPr wrap="square">
            <a:spAutoFit/>
          </a:bodyPr>
          <a:lstStyle/>
          <a:p>
            <a:pPr>
              <a:lnSpc>
                <a:spcPts val="9628"/>
              </a:lnSpc>
            </a:pPr>
            <a:r>
              <a:rPr lang="en-US" sz="6000" b="1" dirty="0">
                <a:latin typeface="Unbounded" pitchFamily="34" charset="0"/>
                <a:ea typeface="Unbounded" pitchFamily="34" charset="-122"/>
                <a:cs typeface="Unbounded" pitchFamily="34" charset="-120"/>
              </a:rPr>
              <a:t>Meet the Team</a:t>
            </a:r>
            <a:endParaRPr lang="en-US" sz="6000" dirty="0"/>
          </a:p>
        </p:txBody>
      </p:sp>
      <p:sp>
        <p:nvSpPr>
          <p:cNvPr id="38" name="TextBox 37">
            <a:extLst>
              <a:ext uri="{FF2B5EF4-FFF2-40B4-BE49-F238E27FC236}">
                <a16:creationId xmlns:a16="http://schemas.microsoft.com/office/drawing/2014/main" xmlns="" id="{24D4EE73-2950-4A39-AECD-4EE4411D6D1A}"/>
              </a:ext>
            </a:extLst>
          </p:cNvPr>
          <p:cNvSpPr txBox="1"/>
          <p:nvPr/>
        </p:nvSpPr>
        <p:spPr>
          <a:xfrm>
            <a:off x="7804354" y="3619500"/>
            <a:ext cx="9586452" cy="553998"/>
          </a:xfrm>
          <a:prstGeom prst="rect">
            <a:avLst/>
          </a:prstGeom>
          <a:noFill/>
        </p:spPr>
        <p:txBody>
          <a:bodyPr wrap="square">
            <a:spAutoFit/>
          </a:bodyPr>
          <a:lstStyle/>
          <a:p>
            <a:pPr marL="428625" indent="-428625">
              <a:lnSpc>
                <a:spcPts val="3573"/>
              </a:lnSpc>
              <a:buSzPct val="100000"/>
              <a:buChar char="•"/>
            </a:pPr>
            <a:r>
              <a:rPr lang="en-US" sz="3200" b="1" dirty="0">
                <a:latin typeface="Open Sans" pitchFamily="34" charset="0"/>
                <a:ea typeface="Open Sans" pitchFamily="34" charset="-122"/>
                <a:cs typeface="Open Sans" pitchFamily="34" charset="-120"/>
              </a:rPr>
              <a:t>Shaik </a:t>
            </a:r>
            <a:r>
              <a:rPr lang="en-US" sz="3200" b="1" dirty="0" err="1">
                <a:latin typeface="Open Sans" pitchFamily="34" charset="0"/>
                <a:ea typeface="Open Sans" pitchFamily="34" charset="-122"/>
                <a:cs typeface="Open Sans" pitchFamily="34" charset="-120"/>
              </a:rPr>
              <a:t>Shabber</a:t>
            </a:r>
            <a:r>
              <a:rPr lang="en-US" sz="3200" b="1" dirty="0">
                <a:latin typeface="Open Sans" pitchFamily="34" charset="0"/>
                <a:ea typeface="Open Sans" pitchFamily="34" charset="-122"/>
                <a:cs typeface="Open Sans" pitchFamily="34" charset="-120"/>
              </a:rPr>
              <a:t> Ali - O190106</a:t>
            </a:r>
            <a:endParaRPr lang="en-US" sz="3200" dirty="0"/>
          </a:p>
        </p:txBody>
      </p:sp>
      <p:sp>
        <p:nvSpPr>
          <p:cNvPr id="40" name="TextBox 39">
            <a:extLst>
              <a:ext uri="{FF2B5EF4-FFF2-40B4-BE49-F238E27FC236}">
                <a16:creationId xmlns:a16="http://schemas.microsoft.com/office/drawing/2014/main" xmlns="" id="{22775192-F682-4F8F-BD0F-74C957A1F527}"/>
              </a:ext>
            </a:extLst>
          </p:cNvPr>
          <p:cNvSpPr txBox="1"/>
          <p:nvPr/>
        </p:nvSpPr>
        <p:spPr>
          <a:xfrm>
            <a:off x="7750277" y="4472177"/>
            <a:ext cx="9586452" cy="553998"/>
          </a:xfrm>
          <a:prstGeom prst="rect">
            <a:avLst/>
          </a:prstGeom>
          <a:noFill/>
        </p:spPr>
        <p:txBody>
          <a:bodyPr wrap="square">
            <a:spAutoFit/>
          </a:bodyPr>
          <a:lstStyle/>
          <a:p>
            <a:pPr marL="428625" indent="-428625">
              <a:lnSpc>
                <a:spcPts val="3573"/>
              </a:lnSpc>
              <a:buSzPct val="100000"/>
              <a:buChar char="•"/>
            </a:pPr>
            <a:r>
              <a:rPr lang="en-US" sz="3200" b="1" dirty="0">
                <a:latin typeface="Open Sans" pitchFamily="34" charset="0"/>
                <a:ea typeface="Open Sans" pitchFamily="34" charset="-122"/>
                <a:cs typeface="Open Sans" pitchFamily="34" charset="-120"/>
              </a:rPr>
              <a:t>Penta </a:t>
            </a:r>
            <a:r>
              <a:rPr lang="en-US" sz="3200" b="1" dirty="0" err="1">
                <a:latin typeface="Open Sans" pitchFamily="34" charset="0"/>
                <a:ea typeface="Open Sans" pitchFamily="34" charset="-122"/>
                <a:cs typeface="Open Sans" pitchFamily="34" charset="-120"/>
              </a:rPr>
              <a:t>Yaznasri</a:t>
            </a:r>
            <a:r>
              <a:rPr lang="en-US" sz="3200" b="1" dirty="0">
                <a:latin typeface="Open Sans" pitchFamily="34" charset="0"/>
                <a:ea typeface="Open Sans" pitchFamily="34" charset="-122"/>
                <a:cs typeface="Open Sans" pitchFamily="34" charset="-120"/>
              </a:rPr>
              <a:t> - O191044</a:t>
            </a:r>
            <a:endParaRPr lang="en-US" sz="3200" dirty="0"/>
          </a:p>
        </p:txBody>
      </p:sp>
      <p:sp>
        <p:nvSpPr>
          <p:cNvPr id="44" name="TextBox 43">
            <a:extLst>
              <a:ext uri="{FF2B5EF4-FFF2-40B4-BE49-F238E27FC236}">
                <a16:creationId xmlns:a16="http://schemas.microsoft.com/office/drawing/2014/main" xmlns="" id="{F46FD022-DC8B-4BF1-9265-774992595504}"/>
              </a:ext>
            </a:extLst>
          </p:cNvPr>
          <p:cNvSpPr txBox="1"/>
          <p:nvPr/>
        </p:nvSpPr>
        <p:spPr>
          <a:xfrm>
            <a:off x="7750277" y="5305284"/>
            <a:ext cx="9586452" cy="553998"/>
          </a:xfrm>
          <a:prstGeom prst="rect">
            <a:avLst/>
          </a:prstGeom>
          <a:noFill/>
        </p:spPr>
        <p:txBody>
          <a:bodyPr wrap="square">
            <a:spAutoFit/>
          </a:bodyPr>
          <a:lstStyle/>
          <a:p>
            <a:pPr marL="428625" indent="-428625">
              <a:lnSpc>
                <a:spcPts val="3573"/>
              </a:lnSpc>
              <a:buSzPct val="100000"/>
              <a:buChar char="•"/>
            </a:pPr>
            <a:r>
              <a:rPr lang="en-US" sz="3200" b="1" dirty="0" err="1">
                <a:latin typeface="Open Sans" pitchFamily="34" charset="0"/>
                <a:ea typeface="Open Sans" pitchFamily="34" charset="-122"/>
                <a:cs typeface="Open Sans" pitchFamily="34" charset="-120"/>
              </a:rPr>
              <a:t>Avvaru</a:t>
            </a:r>
            <a:r>
              <a:rPr lang="en-US" sz="3200" b="1" dirty="0">
                <a:latin typeface="Open Sans" pitchFamily="34" charset="0"/>
                <a:ea typeface="Open Sans" pitchFamily="34" charset="-122"/>
                <a:cs typeface="Open Sans" pitchFamily="34" charset="-120"/>
              </a:rPr>
              <a:t> Mohana Lakshmi – O190529</a:t>
            </a:r>
            <a:endParaRPr lang="en-US" sz="3200" dirty="0"/>
          </a:p>
        </p:txBody>
      </p:sp>
      <p:sp>
        <p:nvSpPr>
          <p:cNvPr id="46" name="TextBox 45">
            <a:extLst>
              <a:ext uri="{FF2B5EF4-FFF2-40B4-BE49-F238E27FC236}">
                <a16:creationId xmlns:a16="http://schemas.microsoft.com/office/drawing/2014/main" xmlns="" id="{D1742443-CCCA-4E91-BBA9-CAB4AD12EDE6}"/>
              </a:ext>
            </a:extLst>
          </p:cNvPr>
          <p:cNvSpPr txBox="1"/>
          <p:nvPr/>
        </p:nvSpPr>
        <p:spPr>
          <a:xfrm>
            <a:off x="7750277" y="6138391"/>
            <a:ext cx="9144000" cy="573362"/>
          </a:xfrm>
          <a:prstGeom prst="rect">
            <a:avLst/>
          </a:prstGeom>
          <a:noFill/>
        </p:spPr>
        <p:txBody>
          <a:bodyPr wrap="square">
            <a:spAutoFit/>
          </a:bodyPr>
          <a:lstStyle/>
          <a:p>
            <a:pPr marL="428625" indent="-428625">
              <a:lnSpc>
                <a:spcPts val="3573"/>
              </a:lnSpc>
              <a:buSzPct val="100000"/>
              <a:buChar char="•"/>
            </a:pPr>
            <a:r>
              <a:rPr lang="en-US" sz="3200" b="1" dirty="0" err="1">
                <a:latin typeface="Open Sans" pitchFamily="34" charset="0"/>
                <a:ea typeface="Open Sans" pitchFamily="34" charset="-122"/>
                <a:cs typeface="Open Sans" pitchFamily="34" charset="-120"/>
              </a:rPr>
              <a:t>Vantakula</a:t>
            </a:r>
            <a:r>
              <a:rPr lang="en-US" sz="3200" b="1" dirty="0">
                <a:latin typeface="Open Sans" pitchFamily="34" charset="0"/>
                <a:ea typeface="Open Sans" pitchFamily="34" charset="-122"/>
                <a:cs typeface="Open Sans" pitchFamily="34" charset="-120"/>
              </a:rPr>
              <a:t> </a:t>
            </a:r>
            <a:r>
              <a:rPr lang="en-US" sz="3200" b="1" dirty="0" err="1">
                <a:latin typeface="Open Sans" pitchFamily="34" charset="0"/>
                <a:ea typeface="Open Sans" pitchFamily="34" charset="-122"/>
                <a:cs typeface="Open Sans" pitchFamily="34" charset="-120"/>
              </a:rPr>
              <a:t>Prasanthi</a:t>
            </a:r>
            <a:r>
              <a:rPr lang="en-US" sz="3200" b="1" dirty="0">
                <a:latin typeface="Open Sans" pitchFamily="34" charset="0"/>
                <a:ea typeface="Open Sans" pitchFamily="34" charset="-122"/>
                <a:cs typeface="Open Sans" pitchFamily="34" charset="-120"/>
              </a:rPr>
              <a:t> - O190783</a:t>
            </a:r>
            <a:endParaRPr lang="en-US" sz="3200" dirty="0"/>
          </a:p>
        </p:txBody>
      </p:sp>
      <p:sp>
        <p:nvSpPr>
          <p:cNvPr id="48" name="TextBox 47">
            <a:extLst>
              <a:ext uri="{FF2B5EF4-FFF2-40B4-BE49-F238E27FC236}">
                <a16:creationId xmlns:a16="http://schemas.microsoft.com/office/drawing/2014/main" xmlns="" id="{8861ED7B-CB64-4B4B-9615-A1B2C87828EE}"/>
              </a:ext>
            </a:extLst>
          </p:cNvPr>
          <p:cNvSpPr txBox="1"/>
          <p:nvPr/>
        </p:nvSpPr>
        <p:spPr>
          <a:xfrm>
            <a:off x="7745361" y="7006839"/>
            <a:ext cx="9586452" cy="559897"/>
          </a:xfrm>
          <a:prstGeom prst="rect">
            <a:avLst/>
          </a:prstGeom>
          <a:noFill/>
        </p:spPr>
        <p:txBody>
          <a:bodyPr wrap="square">
            <a:spAutoFit/>
          </a:bodyPr>
          <a:lstStyle/>
          <a:p>
            <a:pPr marL="428625" indent="-428625">
              <a:lnSpc>
                <a:spcPts val="3573"/>
              </a:lnSpc>
              <a:buSzPct val="100000"/>
              <a:buChar char="•"/>
            </a:pPr>
            <a:r>
              <a:rPr lang="en-US" sz="3200" b="1" dirty="0" err="1">
                <a:latin typeface="Open Sans" pitchFamily="34" charset="0"/>
                <a:ea typeface="Open Sans" pitchFamily="34" charset="-122"/>
                <a:cs typeface="Open Sans" pitchFamily="34" charset="-120"/>
              </a:rPr>
              <a:t>Gogula</a:t>
            </a:r>
            <a:r>
              <a:rPr lang="en-US" sz="3200" b="1" dirty="0">
                <a:latin typeface="Open Sans" pitchFamily="34" charset="0"/>
                <a:ea typeface="Open Sans" pitchFamily="34" charset="-122"/>
                <a:cs typeface="Open Sans" pitchFamily="34" charset="-120"/>
              </a:rPr>
              <a:t> </a:t>
            </a:r>
            <a:r>
              <a:rPr lang="en-US" sz="3200" b="1" dirty="0" err="1">
                <a:latin typeface="Open Sans" pitchFamily="34" charset="0"/>
                <a:ea typeface="Open Sans" pitchFamily="34" charset="-122"/>
                <a:cs typeface="Open Sans" pitchFamily="34" charset="-120"/>
              </a:rPr>
              <a:t>Yuvaraj</a:t>
            </a:r>
            <a:r>
              <a:rPr lang="en-US" sz="3200" b="1" dirty="0">
                <a:latin typeface="Open Sans" pitchFamily="34" charset="0"/>
                <a:ea typeface="Open Sans" pitchFamily="34" charset="-122"/>
                <a:cs typeface="Open Sans" pitchFamily="34" charset="-120"/>
              </a:rPr>
              <a:t> - O190822</a:t>
            </a:r>
            <a:endParaRPr lang="en-US" sz="3200" dirty="0"/>
          </a:p>
        </p:txBody>
      </p:sp>
    </p:spTree>
    <p:extLst>
      <p:ext uri="{BB962C8B-B14F-4D97-AF65-F5344CB8AC3E}">
        <p14:creationId xmlns:p14="http://schemas.microsoft.com/office/powerpoint/2010/main" xmlns="" val="4231469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3337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1551979" y="495301"/>
            <a:ext cx="12849821" cy="3124200"/>
          </a:xfrm>
          <a:custGeom>
            <a:avLst/>
            <a:gdLst/>
            <a:ahLst/>
            <a:cxnLst/>
            <a:rect l="l" t="t" r="r" b="b"/>
            <a:pathLst>
              <a:path w="13351129" h="3768850">
                <a:moveTo>
                  <a:pt x="0" y="0"/>
                </a:moveTo>
                <a:lnTo>
                  <a:pt x="13351128" y="0"/>
                </a:lnTo>
                <a:lnTo>
                  <a:pt x="13351128" y="3768850"/>
                </a:lnTo>
                <a:lnTo>
                  <a:pt x="0" y="3768850"/>
                </a:lnTo>
                <a:lnTo>
                  <a:pt x="0" y="0"/>
                </a:lnTo>
                <a:close/>
              </a:path>
            </a:pathLst>
          </a:custGeom>
          <a:blipFill>
            <a:blip r:embed="rId4"/>
            <a:stretch>
              <a:fillRect t="-53851" b="-82529"/>
            </a:stretch>
          </a:blipFill>
        </p:spPr>
      </p:sp>
      <p:sp>
        <p:nvSpPr>
          <p:cNvPr id="6" name="TextBox 6"/>
          <p:cNvSpPr txBox="1"/>
          <p:nvPr/>
        </p:nvSpPr>
        <p:spPr>
          <a:xfrm>
            <a:off x="990600" y="4381500"/>
            <a:ext cx="16221551" cy="424696"/>
          </a:xfrm>
          <a:prstGeom prst="rect">
            <a:avLst/>
          </a:prstGeom>
        </p:spPr>
        <p:txBody>
          <a:bodyPr lIns="0" tIns="0" rIns="0" bIns="0" rtlCol="0" anchor="t">
            <a:spAutoFit/>
          </a:bodyPr>
          <a:lstStyle/>
          <a:p>
            <a:pPr algn="l">
              <a:lnSpc>
                <a:spcPts val="3390"/>
              </a:lnSpc>
            </a:pPr>
            <a:r>
              <a:rPr lang="en-US" sz="2118" dirty="0">
                <a:solidFill>
                  <a:srgbClr val="272525"/>
                </a:solidFill>
                <a:latin typeface="Arimo"/>
                <a:ea typeface="Arimo"/>
                <a:cs typeface="Arimo"/>
                <a:sym typeface="Arimo"/>
              </a:rPr>
              <a:t>The </a:t>
            </a:r>
            <a:r>
              <a:rPr lang="en-US" sz="2118" dirty="0" err="1">
                <a:solidFill>
                  <a:srgbClr val="272525"/>
                </a:solidFill>
                <a:latin typeface="Arimo"/>
                <a:ea typeface="Arimo"/>
                <a:cs typeface="Arimo"/>
                <a:sym typeface="Arimo"/>
              </a:rPr>
              <a:t>Youtube</a:t>
            </a:r>
            <a:r>
              <a:rPr lang="en-US" sz="2118" dirty="0">
                <a:solidFill>
                  <a:srgbClr val="272525"/>
                </a:solidFill>
                <a:latin typeface="Arimo"/>
                <a:ea typeface="Arimo"/>
                <a:cs typeface="Arimo"/>
                <a:sym typeface="Arimo"/>
              </a:rPr>
              <a:t> Transcript Summarizer is a valuable tool for anyone who wants to quickly understand the content of a long video.</a:t>
            </a:r>
          </a:p>
        </p:txBody>
      </p:sp>
      <p:sp>
        <p:nvSpPr>
          <p:cNvPr id="10" name="TextBox 10"/>
          <p:cNvSpPr txBox="1"/>
          <p:nvPr/>
        </p:nvSpPr>
        <p:spPr>
          <a:xfrm>
            <a:off x="1600200" y="5524500"/>
            <a:ext cx="3180635" cy="846386"/>
          </a:xfrm>
          <a:prstGeom prst="rect">
            <a:avLst/>
          </a:prstGeom>
        </p:spPr>
        <p:txBody>
          <a:bodyPr lIns="0" tIns="0" rIns="0" bIns="0" rtlCol="0" anchor="t">
            <a:spAutoFit/>
          </a:bodyPr>
          <a:lstStyle/>
          <a:p>
            <a:pPr algn="l">
              <a:lnSpc>
                <a:spcPts val="3309"/>
              </a:lnSpc>
            </a:pPr>
            <a:r>
              <a:rPr lang="en-US" sz="2648" dirty="0" smtClean="0">
                <a:solidFill>
                  <a:srgbClr val="272525"/>
                </a:solidFill>
                <a:latin typeface="Arimo Bold"/>
                <a:ea typeface="Arimo Bold"/>
                <a:cs typeface="Arimo Bold"/>
                <a:sym typeface="Arimo Bold"/>
              </a:rPr>
              <a:t>Efficient Content Consumption:</a:t>
            </a:r>
            <a:endParaRPr lang="en-US" sz="2648" dirty="0">
              <a:solidFill>
                <a:srgbClr val="272525"/>
              </a:solidFill>
              <a:latin typeface="Arimo Bold"/>
              <a:ea typeface="Arimo Bold"/>
              <a:cs typeface="Arimo Bold"/>
              <a:sym typeface="Arimo Bold"/>
            </a:endParaRPr>
          </a:p>
        </p:txBody>
      </p:sp>
      <p:sp>
        <p:nvSpPr>
          <p:cNvPr id="11" name="TextBox 11"/>
          <p:cNvSpPr txBox="1"/>
          <p:nvPr/>
        </p:nvSpPr>
        <p:spPr>
          <a:xfrm>
            <a:off x="1600200" y="6667500"/>
            <a:ext cx="4114800" cy="2180084"/>
          </a:xfrm>
          <a:prstGeom prst="rect">
            <a:avLst/>
          </a:prstGeom>
        </p:spPr>
        <p:txBody>
          <a:bodyPr wrap="square" lIns="0" tIns="0" rIns="0" bIns="0" rtlCol="0" anchor="t">
            <a:spAutoFit/>
          </a:bodyPr>
          <a:lstStyle/>
          <a:p>
            <a:pPr>
              <a:lnSpc>
                <a:spcPts val="3390"/>
              </a:lnSpc>
            </a:pPr>
            <a:r>
              <a:rPr lang="en-US" sz="2400" dirty="0" smtClean="0"/>
              <a:t>By condensing lengthy YouTube videos into concise summaries using models like BART and the project enables users to grasp key insights efficiently.</a:t>
            </a:r>
            <a:r>
              <a:rPr lang="en-US" sz="2118" dirty="0" smtClean="0">
                <a:solidFill>
                  <a:srgbClr val="272525"/>
                </a:solidFill>
                <a:latin typeface="Arimo"/>
                <a:ea typeface="Arimo"/>
                <a:cs typeface="Arimo"/>
                <a:sym typeface="Arimo"/>
              </a:rPr>
              <a:t>.</a:t>
            </a:r>
            <a:endParaRPr lang="en-US" sz="2118" dirty="0">
              <a:solidFill>
                <a:srgbClr val="272525"/>
              </a:solidFill>
              <a:latin typeface="Arimo"/>
              <a:ea typeface="Arimo"/>
              <a:cs typeface="Arimo"/>
              <a:sym typeface="Arimo"/>
            </a:endParaRPr>
          </a:p>
        </p:txBody>
      </p:sp>
      <p:sp>
        <p:nvSpPr>
          <p:cNvPr id="16" name="TextBox 16"/>
          <p:cNvSpPr txBox="1"/>
          <p:nvPr/>
        </p:nvSpPr>
        <p:spPr>
          <a:xfrm>
            <a:off x="7010400" y="5448300"/>
            <a:ext cx="3180635" cy="846386"/>
          </a:xfrm>
          <a:prstGeom prst="rect">
            <a:avLst/>
          </a:prstGeom>
        </p:spPr>
        <p:txBody>
          <a:bodyPr lIns="0" tIns="0" rIns="0" bIns="0" rtlCol="0" anchor="t">
            <a:spAutoFit/>
          </a:bodyPr>
          <a:lstStyle/>
          <a:p>
            <a:pPr algn="l">
              <a:lnSpc>
                <a:spcPts val="3309"/>
              </a:lnSpc>
            </a:pPr>
            <a:r>
              <a:rPr lang="en-US" sz="2648" dirty="0" smtClean="0">
                <a:solidFill>
                  <a:srgbClr val="272525"/>
                </a:solidFill>
                <a:latin typeface="Arimo Bold"/>
                <a:ea typeface="Arimo Bold"/>
                <a:cs typeface="Arimo Bold"/>
                <a:sym typeface="Arimo Bold"/>
              </a:rPr>
              <a:t>Content</a:t>
            </a:r>
          </a:p>
          <a:p>
            <a:pPr algn="l">
              <a:lnSpc>
                <a:spcPts val="3309"/>
              </a:lnSpc>
            </a:pPr>
            <a:r>
              <a:rPr lang="en-US" sz="2648" dirty="0" smtClean="0">
                <a:solidFill>
                  <a:srgbClr val="272525"/>
                </a:solidFill>
                <a:latin typeface="Arimo Bold"/>
                <a:ea typeface="Arimo Bold"/>
                <a:cs typeface="Arimo Bold"/>
                <a:sym typeface="Arimo Bold"/>
              </a:rPr>
              <a:t>Discovery:</a:t>
            </a:r>
            <a:endParaRPr lang="en-US" sz="2648" dirty="0">
              <a:solidFill>
                <a:srgbClr val="272525"/>
              </a:solidFill>
              <a:latin typeface="Arimo Bold"/>
              <a:ea typeface="Arimo Bold"/>
              <a:cs typeface="Arimo Bold"/>
              <a:sym typeface="Arimo Bold"/>
            </a:endParaRPr>
          </a:p>
        </p:txBody>
      </p:sp>
      <p:sp>
        <p:nvSpPr>
          <p:cNvPr id="17" name="TextBox 17"/>
          <p:cNvSpPr txBox="1"/>
          <p:nvPr/>
        </p:nvSpPr>
        <p:spPr>
          <a:xfrm>
            <a:off x="7010400" y="6591300"/>
            <a:ext cx="4231362" cy="2616101"/>
          </a:xfrm>
          <a:prstGeom prst="rect">
            <a:avLst/>
          </a:prstGeom>
        </p:spPr>
        <p:txBody>
          <a:bodyPr lIns="0" tIns="0" rIns="0" bIns="0" rtlCol="0" anchor="t">
            <a:spAutoFit/>
          </a:bodyPr>
          <a:lstStyle/>
          <a:p>
            <a:pPr>
              <a:lnSpc>
                <a:spcPts val="3390"/>
              </a:lnSpc>
            </a:pPr>
            <a:r>
              <a:rPr lang="en-US" sz="2400" dirty="0" smtClean="0"/>
              <a:t>Facilitates easier content discovery by enabling users to quickly assess video relevance through summaries, thereby increasing engagement and satisfaction.</a:t>
            </a:r>
            <a:endParaRPr lang="en-US" sz="2118" dirty="0">
              <a:solidFill>
                <a:srgbClr val="272525"/>
              </a:solidFill>
              <a:latin typeface="Arimo"/>
              <a:ea typeface="Arimo"/>
              <a:cs typeface="Arimo"/>
              <a:sym typeface="Arimo"/>
            </a:endParaRPr>
          </a:p>
        </p:txBody>
      </p:sp>
      <p:sp>
        <p:nvSpPr>
          <p:cNvPr id="22" name="TextBox 22"/>
          <p:cNvSpPr txBox="1"/>
          <p:nvPr/>
        </p:nvSpPr>
        <p:spPr>
          <a:xfrm>
            <a:off x="12420600" y="5524500"/>
            <a:ext cx="4489929" cy="846386"/>
          </a:xfrm>
          <a:prstGeom prst="rect">
            <a:avLst/>
          </a:prstGeom>
        </p:spPr>
        <p:txBody>
          <a:bodyPr lIns="0" tIns="0" rIns="0" bIns="0" rtlCol="0" anchor="t">
            <a:spAutoFit/>
          </a:bodyPr>
          <a:lstStyle/>
          <a:p>
            <a:pPr algn="l">
              <a:lnSpc>
                <a:spcPts val="3309"/>
              </a:lnSpc>
            </a:pPr>
            <a:r>
              <a:rPr lang="en-US" sz="2648" dirty="0" smtClean="0">
                <a:solidFill>
                  <a:srgbClr val="272525"/>
                </a:solidFill>
                <a:latin typeface="Arimo Bold"/>
                <a:ea typeface="Arimo Bold"/>
                <a:cs typeface="Arimo Bold"/>
                <a:sym typeface="Arimo Bold"/>
              </a:rPr>
              <a:t>Enhanced</a:t>
            </a:r>
          </a:p>
          <a:p>
            <a:pPr algn="l">
              <a:lnSpc>
                <a:spcPts val="3309"/>
              </a:lnSpc>
            </a:pPr>
            <a:r>
              <a:rPr lang="en-US" sz="2648" dirty="0" err="1" smtClean="0">
                <a:solidFill>
                  <a:srgbClr val="272525"/>
                </a:solidFill>
                <a:latin typeface="Arimo Bold"/>
                <a:ea typeface="Arimo Bold"/>
                <a:cs typeface="Arimo Bold"/>
                <a:sym typeface="Arimo Bold"/>
              </a:rPr>
              <a:t>Acessibility</a:t>
            </a:r>
            <a:r>
              <a:rPr lang="en-US" sz="2648" dirty="0" smtClean="0">
                <a:solidFill>
                  <a:srgbClr val="272525"/>
                </a:solidFill>
                <a:latin typeface="Arimo Bold"/>
                <a:ea typeface="Arimo Bold"/>
                <a:cs typeface="Arimo Bold"/>
                <a:sym typeface="Arimo Bold"/>
              </a:rPr>
              <a:t>:</a:t>
            </a:r>
            <a:endParaRPr lang="en-US" sz="2648" dirty="0">
              <a:solidFill>
                <a:srgbClr val="272525"/>
              </a:solidFill>
              <a:latin typeface="Arimo Bold"/>
              <a:ea typeface="Arimo Bold"/>
              <a:cs typeface="Arimo Bold"/>
              <a:sym typeface="Arimo Bold"/>
            </a:endParaRPr>
          </a:p>
        </p:txBody>
      </p:sp>
      <p:sp>
        <p:nvSpPr>
          <p:cNvPr id="23" name="TextBox 23"/>
          <p:cNvSpPr txBox="1"/>
          <p:nvPr/>
        </p:nvSpPr>
        <p:spPr>
          <a:xfrm>
            <a:off x="12496800" y="6591300"/>
            <a:ext cx="4231362" cy="2149948"/>
          </a:xfrm>
          <a:prstGeom prst="rect">
            <a:avLst/>
          </a:prstGeom>
        </p:spPr>
        <p:txBody>
          <a:bodyPr lIns="0" tIns="0" rIns="0" bIns="0" rtlCol="0" anchor="t">
            <a:spAutoFit/>
          </a:bodyPr>
          <a:lstStyle/>
          <a:p>
            <a:pPr>
              <a:lnSpc>
                <a:spcPts val="3390"/>
              </a:lnSpc>
            </a:pPr>
            <a:r>
              <a:rPr lang="en-US" sz="2400" dirty="0" smtClean="0"/>
              <a:t>The YouTube transcript </a:t>
            </a:r>
            <a:r>
              <a:rPr lang="en-US" sz="2400" dirty="0" err="1" smtClean="0"/>
              <a:t>smmarizer</a:t>
            </a:r>
            <a:r>
              <a:rPr lang="en-US" sz="2400" dirty="0" smtClean="0"/>
              <a:t> project leverages advanced natural language processing and GTTS technology to provide both text and audio summaries.</a:t>
            </a:r>
            <a:endParaRPr lang="en-US" sz="2118" dirty="0">
              <a:solidFill>
                <a:srgbClr val="272525"/>
              </a:solidFill>
              <a:latin typeface="Arimo"/>
              <a:ea typeface="Arimo"/>
              <a:cs typeface="Arimo"/>
              <a:sym typeface="Arimo"/>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34566" y="2905125"/>
            <a:ext cx="6188720" cy="4476601"/>
          </a:xfrm>
          <a:custGeom>
            <a:avLst/>
            <a:gdLst/>
            <a:ahLst/>
            <a:cxnLst/>
            <a:rect l="l" t="t" r="r" b="b"/>
            <a:pathLst>
              <a:path w="6188720" h="4476601">
                <a:moveTo>
                  <a:pt x="0" y="0"/>
                </a:moveTo>
                <a:lnTo>
                  <a:pt x="6188720" y="0"/>
                </a:lnTo>
                <a:lnTo>
                  <a:pt x="6188720" y="4476601"/>
                </a:lnTo>
                <a:lnTo>
                  <a:pt x="0" y="4476601"/>
                </a:lnTo>
                <a:lnTo>
                  <a:pt x="0" y="0"/>
                </a:lnTo>
                <a:close/>
              </a:path>
            </a:pathLst>
          </a:custGeom>
          <a:blipFill>
            <a:blip r:embed="rId5"/>
            <a:stretch>
              <a:fillRect l="-18" r="-18"/>
            </a:stretch>
          </a:blipFill>
        </p:spPr>
      </p:sp>
      <p:sp>
        <p:nvSpPr>
          <p:cNvPr id="7" name="TextBox 7"/>
          <p:cNvSpPr txBox="1"/>
          <p:nvPr/>
        </p:nvSpPr>
        <p:spPr>
          <a:xfrm>
            <a:off x="7886164" y="945981"/>
            <a:ext cx="6508879" cy="792599"/>
          </a:xfrm>
          <a:prstGeom prst="rect">
            <a:avLst/>
          </a:prstGeom>
        </p:spPr>
        <p:txBody>
          <a:bodyPr lIns="0" tIns="0" rIns="0" bIns="0" rtlCol="0" anchor="t">
            <a:spAutoFit/>
          </a:bodyPr>
          <a:lstStyle/>
          <a:p>
            <a:pPr algn="l">
              <a:lnSpc>
                <a:spcPts val="6586"/>
              </a:lnSpc>
            </a:pPr>
            <a:r>
              <a:rPr lang="en-US" sz="5268">
                <a:solidFill>
                  <a:srgbClr val="000000"/>
                </a:solidFill>
                <a:latin typeface="Arimo Bold"/>
                <a:ea typeface="Arimo Bold"/>
                <a:cs typeface="Arimo Bold"/>
                <a:sym typeface="Arimo Bold"/>
              </a:rPr>
              <a:t>Future Scope</a:t>
            </a:r>
          </a:p>
        </p:txBody>
      </p:sp>
      <p:sp>
        <p:nvSpPr>
          <p:cNvPr id="8" name="TextBox 8"/>
          <p:cNvSpPr txBox="1"/>
          <p:nvPr/>
        </p:nvSpPr>
        <p:spPr>
          <a:xfrm>
            <a:off x="7886164" y="2145685"/>
            <a:ext cx="9373671" cy="422613"/>
          </a:xfrm>
          <a:prstGeom prst="rect">
            <a:avLst/>
          </a:prstGeom>
        </p:spPr>
        <p:txBody>
          <a:bodyPr lIns="0" tIns="0" rIns="0" bIns="0" rtlCol="0" anchor="t">
            <a:spAutoFit/>
          </a:bodyPr>
          <a:lstStyle/>
          <a:p>
            <a:pPr algn="l">
              <a:lnSpc>
                <a:spcPts val="3372"/>
              </a:lnSpc>
            </a:pPr>
            <a:r>
              <a:rPr lang="en-US" sz="2107">
                <a:solidFill>
                  <a:srgbClr val="272525"/>
                </a:solidFill>
                <a:latin typeface="Arimo"/>
                <a:ea typeface="Arimo"/>
                <a:cs typeface="Arimo"/>
                <a:sym typeface="Arimo"/>
              </a:rPr>
              <a:t>The future scope of the Youtube Transcript Summarizer is vast and exciting.</a:t>
            </a:r>
          </a:p>
        </p:txBody>
      </p:sp>
      <p:sp>
        <p:nvSpPr>
          <p:cNvPr id="9" name="Freeform 9" descr="preencoded.png"/>
          <p:cNvSpPr/>
          <p:nvPr/>
        </p:nvSpPr>
        <p:spPr>
          <a:xfrm>
            <a:off x="7794724" y="2915096"/>
            <a:ext cx="1338262" cy="2141339"/>
          </a:xfrm>
          <a:custGeom>
            <a:avLst/>
            <a:gdLst/>
            <a:ahLst/>
            <a:cxnLst/>
            <a:rect l="l" t="t" r="r" b="b"/>
            <a:pathLst>
              <a:path w="1338262" h="2141339">
                <a:moveTo>
                  <a:pt x="0" y="0"/>
                </a:moveTo>
                <a:lnTo>
                  <a:pt x="1338262" y="0"/>
                </a:lnTo>
                <a:lnTo>
                  <a:pt x="1338262" y="2141339"/>
                </a:lnTo>
                <a:lnTo>
                  <a:pt x="0" y="2141339"/>
                </a:lnTo>
                <a:lnTo>
                  <a:pt x="0" y="0"/>
                </a:lnTo>
                <a:close/>
              </a:path>
            </a:pathLst>
          </a:custGeom>
          <a:blipFill>
            <a:blip r:embed="rId6"/>
            <a:stretch>
              <a:fillRect l="-136" r="-136"/>
            </a:stretch>
          </a:blipFill>
        </p:spPr>
      </p:sp>
      <p:sp>
        <p:nvSpPr>
          <p:cNvPr id="10" name="TextBox 10"/>
          <p:cNvSpPr txBox="1"/>
          <p:nvPr/>
        </p:nvSpPr>
        <p:spPr>
          <a:xfrm>
            <a:off x="9625816" y="3199835"/>
            <a:ext cx="5038067" cy="421285"/>
          </a:xfrm>
          <a:prstGeom prst="rect">
            <a:avLst/>
          </a:prstGeom>
        </p:spPr>
        <p:txBody>
          <a:bodyPr lIns="0" tIns="0" rIns="0" bIns="0" rtlCol="0" anchor="t">
            <a:spAutoFit/>
          </a:bodyPr>
          <a:lstStyle/>
          <a:p>
            <a:pPr algn="l">
              <a:lnSpc>
                <a:spcPts val="3293"/>
              </a:lnSpc>
            </a:pPr>
            <a:r>
              <a:rPr lang="en-US" sz="2635">
                <a:solidFill>
                  <a:srgbClr val="272525"/>
                </a:solidFill>
                <a:latin typeface="Arimo Bold"/>
                <a:ea typeface="Arimo Bold"/>
                <a:cs typeface="Arimo Bold"/>
                <a:sym typeface="Arimo Bold"/>
              </a:rPr>
              <a:t>Advanced Summarization</a:t>
            </a:r>
          </a:p>
        </p:txBody>
      </p:sp>
      <p:sp>
        <p:nvSpPr>
          <p:cNvPr id="11" name="TextBox 11"/>
          <p:cNvSpPr txBox="1"/>
          <p:nvPr/>
        </p:nvSpPr>
        <p:spPr>
          <a:xfrm>
            <a:off x="9625816" y="3721477"/>
            <a:ext cx="7634020" cy="850940"/>
          </a:xfrm>
          <a:prstGeom prst="rect">
            <a:avLst/>
          </a:prstGeom>
        </p:spPr>
        <p:txBody>
          <a:bodyPr lIns="0" tIns="0" rIns="0" bIns="0" rtlCol="0" anchor="t">
            <a:spAutoFit/>
          </a:bodyPr>
          <a:lstStyle/>
          <a:p>
            <a:pPr algn="l">
              <a:lnSpc>
                <a:spcPts val="3372"/>
              </a:lnSpc>
            </a:pPr>
            <a:r>
              <a:rPr lang="en-US" sz="2107">
                <a:solidFill>
                  <a:srgbClr val="272525"/>
                </a:solidFill>
                <a:latin typeface="Arimo"/>
                <a:ea typeface="Arimo"/>
                <a:cs typeface="Arimo"/>
                <a:sym typeface="Arimo"/>
              </a:rPr>
              <a:t>Incorporating advanced natural language processing techniques to generate more sophisticated summaries.</a:t>
            </a:r>
          </a:p>
        </p:txBody>
      </p:sp>
      <p:sp>
        <p:nvSpPr>
          <p:cNvPr id="12" name="Freeform 12" descr="preencoded.png"/>
          <p:cNvSpPr/>
          <p:nvPr/>
        </p:nvSpPr>
        <p:spPr>
          <a:xfrm>
            <a:off x="7794724" y="5056435"/>
            <a:ext cx="1338262" cy="2141339"/>
          </a:xfrm>
          <a:custGeom>
            <a:avLst/>
            <a:gdLst/>
            <a:ahLst/>
            <a:cxnLst/>
            <a:rect l="l" t="t" r="r" b="b"/>
            <a:pathLst>
              <a:path w="1338262" h="2141339">
                <a:moveTo>
                  <a:pt x="0" y="0"/>
                </a:moveTo>
                <a:lnTo>
                  <a:pt x="1338262" y="0"/>
                </a:lnTo>
                <a:lnTo>
                  <a:pt x="1338262" y="2141339"/>
                </a:lnTo>
                <a:lnTo>
                  <a:pt x="0" y="2141339"/>
                </a:lnTo>
                <a:lnTo>
                  <a:pt x="0" y="0"/>
                </a:lnTo>
                <a:close/>
              </a:path>
            </a:pathLst>
          </a:custGeom>
          <a:blipFill>
            <a:blip r:embed="rId7"/>
            <a:stretch>
              <a:fillRect l="-136" r="-136"/>
            </a:stretch>
          </a:blipFill>
        </p:spPr>
      </p:sp>
      <p:sp>
        <p:nvSpPr>
          <p:cNvPr id="13" name="TextBox 13"/>
          <p:cNvSpPr txBox="1"/>
          <p:nvPr/>
        </p:nvSpPr>
        <p:spPr>
          <a:xfrm>
            <a:off x="9625816" y="5341174"/>
            <a:ext cx="3256985" cy="355343"/>
          </a:xfrm>
          <a:prstGeom prst="rect">
            <a:avLst/>
          </a:prstGeom>
        </p:spPr>
        <p:txBody>
          <a:bodyPr lIns="0" tIns="0" rIns="0" bIns="0" rtlCol="0" anchor="t">
            <a:spAutoFit/>
          </a:bodyPr>
          <a:lstStyle/>
          <a:p>
            <a:pPr algn="l">
              <a:lnSpc>
                <a:spcPts val="3293"/>
              </a:lnSpc>
            </a:pPr>
            <a:r>
              <a:rPr lang="en-US" sz="2635">
                <a:solidFill>
                  <a:srgbClr val="272525"/>
                </a:solidFill>
                <a:latin typeface="Arimo Bold"/>
                <a:ea typeface="Arimo Bold"/>
                <a:cs typeface="Arimo Bold"/>
                <a:sym typeface="Arimo Bold"/>
              </a:rPr>
              <a:t>Multilingual Support</a:t>
            </a:r>
          </a:p>
        </p:txBody>
      </p:sp>
      <p:sp>
        <p:nvSpPr>
          <p:cNvPr id="14" name="TextBox 14"/>
          <p:cNvSpPr txBox="1"/>
          <p:nvPr/>
        </p:nvSpPr>
        <p:spPr>
          <a:xfrm>
            <a:off x="9625816" y="5862816"/>
            <a:ext cx="7634020" cy="850940"/>
          </a:xfrm>
          <a:prstGeom prst="rect">
            <a:avLst/>
          </a:prstGeom>
        </p:spPr>
        <p:txBody>
          <a:bodyPr lIns="0" tIns="0" rIns="0" bIns="0" rtlCol="0" anchor="t">
            <a:spAutoFit/>
          </a:bodyPr>
          <a:lstStyle/>
          <a:p>
            <a:pPr algn="l">
              <a:lnSpc>
                <a:spcPts val="3372"/>
              </a:lnSpc>
            </a:pPr>
            <a:r>
              <a:rPr lang="en-US" sz="2107">
                <a:solidFill>
                  <a:srgbClr val="272525"/>
                </a:solidFill>
                <a:latin typeface="Arimo"/>
                <a:ea typeface="Arimo"/>
                <a:cs typeface="Arimo"/>
                <a:sym typeface="Arimo"/>
              </a:rPr>
              <a:t>Enabling the summarizer to handle transcripts in multiple languages.</a:t>
            </a:r>
          </a:p>
        </p:txBody>
      </p:sp>
      <p:sp>
        <p:nvSpPr>
          <p:cNvPr id="15" name="Freeform 15" descr="preencoded.png"/>
          <p:cNvSpPr/>
          <p:nvPr/>
        </p:nvSpPr>
        <p:spPr>
          <a:xfrm>
            <a:off x="7794724" y="7197775"/>
            <a:ext cx="1338262" cy="2141339"/>
          </a:xfrm>
          <a:custGeom>
            <a:avLst/>
            <a:gdLst/>
            <a:ahLst/>
            <a:cxnLst/>
            <a:rect l="l" t="t" r="r" b="b"/>
            <a:pathLst>
              <a:path w="1338262" h="2141339">
                <a:moveTo>
                  <a:pt x="0" y="0"/>
                </a:moveTo>
                <a:lnTo>
                  <a:pt x="1338262" y="0"/>
                </a:lnTo>
                <a:lnTo>
                  <a:pt x="1338262" y="2141339"/>
                </a:lnTo>
                <a:lnTo>
                  <a:pt x="0" y="2141339"/>
                </a:lnTo>
                <a:lnTo>
                  <a:pt x="0" y="0"/>
                </a:lnTo>
                <a:close/>
              </a:path>
            </a:pathLst>
          </a:custGeom>
          <a:blipFill>
            <a:blip r:embed="rId8"/>
            <a:stretch>
              <a:fillRect l="-136" r="-136"/>
            </a:stretch>
          </a:blipFill>
        </p:spPr>
      </p:sp>
      <p:sp>
        <p:nvSpPr>
          <p:cNvPr id="16" name="TextBox 16"/>
          <p:cNvSpPr txBox="1"/>
          <p:nvPr/>
        </p:nvSpPr>
        <p:spPr>
          <a:xfrm>
            <a:off x="9625816" y="7482512"/>
            <a:ext cx="4493002" cy="355343"/>
          </a:xfrm>
          <a:prstGeom prst="rect">
            <a:avLst/>
          </a:prstGeom>
        </p:spPr>
        <p:txBody>
          <a:bodyPr lIns="0" tIns="0" rIns="0" bIns="0" rtlCol="0" anchor="t">
            <a:spAutoFit/>
          </a:bodyPr>
          <a:lstStyle/>
          <a:p>
            <a:pPr algn="l">
              <a:lnSpc>
                <a:spcPts val="3293"/>
              </a:lnSpc>
            </a:pPr>
            <a:r>
              <a:rPr lang="en-US" sz="2635">
                <a:solidFill>
                  <a:srgbClr val="272525"/>
                </a:solidFill>
                <a:latin typeface="Arimo Bold"/>
                <a:ea typeface="Arimo Bold"/>
                <a:cs typeface="Arimo Bold"/>
                <a:sym typeface="Arimo Bold"/>
              </a:rPr>
              <a:t>Integration with Other Tools</a:t>
            </a:r>
          </a:p>
        </p:txBody>
      </p:sp>
      <p:sp>
        <p:nvSpPr>
          <p:cNvPr id="17" name="TextBox 17"/>
          <p:cNvSpPr txBox="1"/>
          <p:nvPr/>
        </p:nvSpPr>
        <p:spPr>
          <a:xfrm>
            <a:off x="9625816" y="8004155"/>
            <a:ext cx="7634020" cy="850940"/>
          </a:xfrm>
          <a:prstGeom prst="rect">
            <a:avLst/>
          </a:prstGeom>
        </p:spPr>
        <p:txBody>
          <a:bodyPr lIns="0" tIns="0" rIns="0" bIns="0" rtlCol="0" anchor="t">
            <a:spAutoFit/>
          </a:bodyPr>
          <a:lstStyle/>
          <a:p>
            <a:pPr algn="l">
              <a:lnSpc>
                <a:spcPts val="3372"/>
              </a:lnSpc>
            </a:pPr>
            <a:r>
              <a:rPr lang="en-US" sz="2107">
                <a:solidFill>
                  <a:srgbClr val="272525"/>
                </a:solidFill>
                <a:latin typeface="Arimo"/>
                <a:ea typeface="Arimo"/>
                <a:cs typeface="Arimo"/>
                <a:sym typeface="Arimo"/>
              </a:rPr>
              <a:t>Integrating the summarizer with other tools like video editing software and learning platforms.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589921"/>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280359"/>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54360" y="3413969"/>
            <a:ext cx="6149131" cy="3458915"/>
          </a:xfrm>
          <a:custGeom>
            <a:avLst/>
            <a:gdLst/>
            <a:ahLst/>
            <a:cxnLst/>
            <a:rect l="l" t="t" r="r" b="b"/>
            <a:pathLst>
              <a:path w="6149131" h="3458915">
                <a:moveTo>
                  <a:pt x="0" y="0"/>
                </a:moveTo>
                <a:lnTo>
                  <a:pt x="6149131" y="0"/>
                </a:lnTo>
                <a:lnTo>
                  <a:pt x="6149131" y="3458915"/>
                </a:lnTo>
                <a:lnTo>
                  <a:pt x="0" y="3458915"/>
                </a:lnTo>
                <a:lnTo>
                  <a:pt x="0" y="0"/>
                </a:lnTo>
                <a:close/>
              </a:path>
            </a:pathLst>
          </a:custGeom>
          <a:blipFill>
            <a:blip r:embed="rId5"/>
            <a:stretch>
              <a:fillRect l="-52" r="-52"/>
            </a:stretch>
          </a:blipFill>
        </p:spPr>
      </p:sp>
      <p:sp>
        <p:nvSpPr>
          <p:cNvPr id="7" name="TextBox 7"/>
          <p:cNvSpPr txBox="1"/>
          <p:nvPr/>
        </p:nvSpPr>
        <p:spPr>
          <a:xfrm>
            <a:off x="7941677" y="995690"/>
            <a:ext cx="6905357" cy="851684"/>
          </a:xfrm>
          <a:prstGeom prst="rect">
            <a:avLst/>
          </a:prstGeom>
        </p:spPr>
        <p:txBody>
          <a:bodyPr lIns="0" tIns="0" rIns="0" bIns="0" rtlCol="0" anchor="t">
            <a:spAutoFit/>
          </a:bodyPr>
          <a:lstStyle/>
          <a:p>
            <a:pPr algn="l">
              <a:lnSpc>
                <a:spcPts val="6976"/>
              </a:lnSpc>
            </a:pPr>
            <a:r>
              <a:rPr lang="en-US" sz="5581">
                <a:solidFill>
                  <a:srgbClr val="000000"/>
                </a:solidFill>
                <a:latin typeface="Arimo Bold"/>
                <a:ea typeface="Arimo Bold"/>
                <a:cs typeface="Arimo Bold"/>
                <a:sym typeface="Arimo Bold"/>
              </a:rPr>
              <a:t>Thank You</a:t>
            </a:r>
          </a:p>
        </p:txBody>
      </p:sp>
      <p:sp>
        <p:nvSpPr>
          <p:cNvPr id="8" name="TextBox 8"/>
          <p:cNvSpPr txBox="1"/>
          <p:nvPr/>
        </p:nvSpPr>
        <p:spPr>
          <a:xfrm>
            <a:off x="7941677" y="2268766"/>
            <a:ext cx="9262646" cy="911066"/>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Thank you for your interest in the Youtube Transcript Summarizer. We hope you find it to be a helpful and valuable tool.</a:t>
            </a:r>
          </a:p>
        </p:txBody>
      </p:sp>
      <p:grpSp>
        <p:nvGrpSpPr>
          <p:cNvPr id="9" name="Group 9"/>
          <p:cNvGrpSpPr/>
          <p:nvPr/>
        </p:nvGrpSpPr>
        <p:grpSpPr>
          <a:xfrm>
            <a:off x="7845475" y="3539727"/>
            <a:ext cx="9288412" cy="4053284"/>
            <a:chOff x="0" y="0"/>
            <a:chExt cx="12384550" cy="5404378"/>
          </a:xfrm>
        </p:grpSpPr>
        <p:sp>
          <p:nvSpPr>
            <p:cNvPr id="10" name="Freeform 10"/>
            <p:cNvSpPr/>
            <p:nvPr/>
          </p:nvSpPr>
          <p:spPr>
            <a:xfrm>
              <a:off x="6350" y="6350"/>
              <a:ext cx="12371832" cy="5391658"/>
            </a:xfrm>
            <a:custGeom>
              <a:avLst/>
              <a:gdLst/>
              <a:ahLst/>
              <a:cxnLst/>
              <a:rect l="l" t="t" r="r" b="b"/>
              <a:pathLst>
                <a:path w="12371832" h="5391658">
                  <a:moveTo>
                    <a:pt x="0" y="140081"/>
                  </a:moveTo>
                  <a:cubicBezTo>
                    <a:pt x="0" y="62738"/>
                    <a:pt x="62865" y="0"/>
                    <a:pt x="140335" y="0"/>
                  </a:cubicBezTo>
                  <a:lnTo>
                    <a:pt x="12231497" y="0"/>
                  </a:lnTo>
                  <a:cubicBezTo>
                    <a:pt x="12308967" y="0"/>
                    <a:pt x="12371832" y="62738"/>
                    <a:pt x="12371832" y="140081"/>
                  </a:cubicBezTo>
                  <a:lnTo>
                    <a:pt x="12371832" y="5251577"/>
                  </a:lnTo>
                  <a:cubicBezTo>
                    <a:pt x="12371832" y="5328920"/>
                    <a:pt x="12308967" y="5391658"/>
                    <a:pt x="12231497" y="5391658"/>
                  </a:cubicBezTo>
                  <a:lnTo>
                    <a:pt x="140335" y="5391658"/>
                  </a:lnTo>
                  <a:cubicBezTo>
                    <a:pt x="62865" y="5391658"/>
                    <a:pt x="0" y="5328920"/>
                    <a:pt x="0" y="5251577"/>
                  </a:cubicBezTo>
                  <a:close/>
                </a:path>
              </a:pathLst>
            </a:custGeom>
            <a:solidFill>
              <a:srgbClr val="CCEEFF"/>
            </a:solidFill>
          </p:spPr>
        </p:sp>
        <p:sp>
          <p:nvSpPr>
            <p:cNvPr id="11" name="Freeform 11"/>
            <p:cNvSpPr/>
            <p:nvPr/>
          </p:nvSpPr>
          <p:spPr>
            <a:xfrm>
              <a:off x="0" y="0"/>
              <a:ext cx="12384532" cy="5404358"/>
            </a:xfrm>
            <a:custGeom>
              <a:avLst/>
              <a:gdLst/>
              <a:ahLst/>
              <a:cxnLst/>
              <a:rect l="l" t="t" r="r" b="b"/>
              <a:pathLst>
                <a:path w="12384532" h="5404358">
                  <a:moveTo>
                    <a:pt x="0" y="146431"/>
                  </a:moveTo>
                  <a:cubicBezTo>
                    <a:pt x="0" y="65532"/>
                    <a:pt x="65659" y="0"/>
                    <a:pt x="146685" y="0"/>
                  </a:cubicBezTo>
                  <a:lnTo>
                    <a:pt x="12237847" y="0"/>
                  </a:lnTo>
                  <a:lnTo>
                    <a:pt x="12237847" y="6350"/>
                  </a:lnTo>
                  <a:lnTo>
                    <a:pt x="12237847" y="0"/>
                  </a:lnTo>
                  <a:cubicBezTo>
                    <a:pt x="12318873" y="0"/>
                    <a:pt x="12384532" y="65532"/>
                    <a:pt x="12384532" y="146431"/>
                  </a:cubicBezTo>
                  <a:lnTo>
                    <a:pt x="12378182" y="146431"/>
                  </a:lnTo>
                  <a:lnTo>
                    <a:pt x="12384532" y="146431"/>
                  </a:lnTo>
                  <a:lnTo>
                    <a:pt x="12384532" y="5257927"/>
                  </a:lnTo>
                  <a:lnTo>
                    <a:pt x="12378182" y="5257927"/>
                  </a:lnTo>
                  <a:lnTo>
                    <a:pt x="12384532" y="5257927"/>
                  </a:lnTo>
                  <a:cubicBezTo>
                    <a:pt x="12384532" y="5338826"/>
                    <a:pt x="12318873" y="5404358"/>
                    <a:pt x="12237847" y="5404358"/>
                  </a:cubicBezTo>
                  <a:lnTo>
                    <a:pt x="12237847" y="5398008"/>
                  </a:lnTo>
                  <a:lnTo>
                    <a:pt x="12237847" y="5404358"/>
                  </a:lnTo>
                  <a:lnTo>
                    <a:pt x="146685" y="5404358"/>
                  </a:lnTo>
                  <a:lnTo>
                    <a:pt x="146685" y="5398008"/>
                  </a:lnTo>
                  <a:lnTo>
                    <a:pt x="146685" y="5404358"/>
                  </a:lnTo>
                  <a:cubicBezTo>
                    <a:pt x="65659" y="5404358"/>
                    <a:pt x="0" y="5338826"/>
                    <a:pt x="0" y="5257927"/>
                  </a:cubicBezTo>
                  <a:lnTo>
                    <a:pt x="0" y="146431"/>
                  </a:lnTo>
                  <a:lnTo>
                    <a:pt x="6350" y="146431"/>
                  </a:lnTo>
                  <a:lnTo>
                    <a:pt x="0" y="146431"/>
                  </a:lnTo>
                  <a:moveTo>
                    <a:pt x="12700" y="146431"/>
                  </a:moveTo>
                  <a:lnTo>
                    <a:pt x="12700" y="5257927"/>
                  </a:lnTo>
                  <a:lnTo>
                    <a:pt x="6350" y="5257927"/>
                  </a:lnTo>
                  <a:lnTo>
                    <a:pt x="12700" y="5257927"/>
                  </a:lnTo>
                  <a:cubicBezTo>
                    <a:pt x="12700" y="5331841"/>
                    <a:pt x="72644" y="5391658"/>
                    <a:pt x="146685" y="5391658"/>
                  </a:cubicBezTo>
                  <a:lnTo>
                    <a:pt x="12237847" y="5391658"/>
                  </a:lnTo>
                  <a:cubicBezTo>
                    <a:pt x="12311888" y="5391658"/>
                    <a:pt x="12371832" y="5331714"/>
                    <a:pt x="12371832" y="5257927"/>
                  </a:cubicBezTo>
                  <a:lnTo>
                    <a:pt x="12371832" y="146431"/>
                  </a:lnTo>
                  <a:cubicBezTo>
                    <a:pt x="12371832" y="72644"/>
                    <a:pt x="12311888" y="12700"/>
                    <a:pt x="12237847" y="12700"/>
                  </a:cubicBezTo>
                  <a:lnTo>
                    <a:pt x="146685" y="12700"/>
                  </a:lnTo>
                  <a:lnTo>
                    <a:pt x="146685" y="6350"/>
                  </a:lnTo>
                  <a:lnTo>
                    <a:pt x="146685" y="12700"/>
                  </a:lnTo>
                  <a:cubicBezTo>
                    <a:pt x="72644" y="12700"/>
                    <a:pt x="12700" y="72644"/>
                    <a:pt x="12700" y="146431"/>
                  </a:cubicBezTo>
                  <a:close/>
                </a:path>
              </a:pathLst>
            </a:custGeom>
            <a:solidFill>
              <a:srgbClr val="B2D4E5"/>
            </a:solidFill>
          </p:spPr>
        </p:sp>
      </p:grpSp>
      <p:sp>
        <p:nvSpPr>
          <p:cNvPr id="12" name="TextBox 12"/>
          <p:cNvSpPr txBox="1"/>
          <p:nvPr/>
        </p:nvSpPr>
        <p:spPr>
          <a:xfrm>
            <a:off x="8234720" y="3854679"/>
            <a:ext cx="4585722" cy="448941"/>
          </a:xfrm>
          <a:prstGeom prst="rect">
            <a:avLst/>
          </a:prstGeom>
        </p:spPr>
        <p:txBody>
          <a:bodyPr lIns="0" tIns="0" rIns="0" bIns="0" rtlCol="0" anchor="t">
            <a:spAutoFit/>
          </a:bodyPr>
          <a:lstStyle/>
          <a:p>
            <a:pPr algn="l">
              <a:lnSpc>
                <a:spcPts val="3488"/>
              </a:lnSpc>
            </a:pPr>
            <a:r>
              <a:rPr lang="en-US" sz="2791">
                <a:solidFill>
                  <a:srgbClr val="272525"/>
                </a:solidFill>
                <a:latin typeface="Arimo Bold"/>
                <a:ea typeface="Arimo Bold"/>
                <a:cs typeface="Arimo Bold"/>
                <a:sym typeface="Arimo Bold"/>
              </a:rPr>
              <a:t>Further Development</a:t>
            </a:r>
          </a:p>
        </p:txBody>
      </p:sp>
      <p:sp>
        <p:nvSpPr>
          <p:cNvPr id="13" name="TextBox 13"/>
          <p:cNvSpPr txBox="1"/>
          <p:nvPr/>
        </p:nvSpPr>
        <p:spPr>
          <a:xfrm>
            <a:off x="8234720" y="4458329"/>
            <a:ext cx="8676710" cy="2681129"/>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We plan to continue to improve the summarizer by incorporating new features and functionalities. This includes adding support for multiple languages, improving the accuracy of the summaries, and adding new ways to interact with the output.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6389"/>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290512" y="3448602"/>
            <a:ext cx="6276975" cy="3530799"/>
          </a:xfrm>
          <a:custGeom>
            <a:avLst/>
            <a:gdLst/>
            <a:ahLst/>
            <a:cxnLst/>
            <a:rect l="l" t="t" r="r" b="b"/>
            <a:pathLst>
              <a:path w="6276975" h="3530799">
                <a:moveTo>
                  <a:pt x="0" y="0"/>
                </a:moveTo>
                <a:lnTo>
                  <a:pt x="6276975" y="0"/>
                </a:lnTo>
                <a:lnTo>
                  <a:pt x="6276975" y="3530799"/>
                </a:lnTo>
                <a:lnTo>
                  <a:pt x="0" y="3530799"/>
                </a:lnTo>
                <a:lnTo>
                  <a:pt x="0" y="0"/>
                </a:lnTo>
                <a:close/>
              </a:path>
            </a:pathLst>
          </a:custGeom>
          <a:blipFill>
            <a:blip r:embed="rId5"/>
            <a:stretch>
              <a:fillRect t="-42" b="-42"/>
            </a:stretch>
          </a:blipFill>
        </p:spPr>
      </p:sp>
      <p:sp>
        <p:nvSpPr>
          <p:cNvPr id="7" name="TextBox 7"/>
          <p:cNvSpPr txBox="1"/>
          <p:nvPr/>
        </p:nvSpPr>
        <p:spPr>
          <a:xfrm>
            <a:off x="7763084" y="1555730"/>
            <a:ext cx="9619834" cy="1409342"/>
          </a:xfrm>
          <a:prstGeom prst="rect">
            <a:avLst/>
          </a:prstGeom>
        </p:spPr>
        <p:txBody>
          <a:bodyPr lIns="0" tIns="0" rIns="0" bIns="0" rtlCol="0" anchor="t">
            <a:spAutoFit/>
          </a:bodyPr>
          <a:lstStyle/>
          <a:p>
            <a:pPr algn="l">
              <a:lnSpc>
                <a:spcPts val="5721"/>
              </a:lnSpc>
            </a:pPr>
            <a:r>
              <a:rPr lang="en-US" sz="4577">
                <a:solidFill>
                  <a:srgbClr val="000000"/>
                </a:solidFill>
                <a:latin typeface="Arimo Bold"/>
                <a:ea typeface="Arimo Bold"/>
                <a:cs typeface="Arimo Bold"/>
                <a:sym typeface="Arimo Bold"/>
              </a:rPr>
              <a:t>Introduction to the YouTube Transcript Summarizer</a:t>
            </a:r>
          </a:p>
        </p:txBody>
      </p:sp>
      <p:sp>
        <p:nvSpPr>
          <p:cNvPr id="8" name="TextBox 8"/>
          <p:cNvSpPr txBox="1"/>
          <p:nvPr/>
        </p:nvSpPr>
        <p:spPr>
          <a:xfrm>
            <a:off x="7763084" y="3309967"/>
            <a:ext cx="9619834" cy="1119575"/>
          </a:xfrm>
          <a:prstGeom prst="rect">
            <a:avLst/>
          </a:prstGeom>
        </p:spPr>
        <p:txBody>
          <a:bodyPr lIns="0" tIns="0" rIns="0" bIns="0" rtlCol="0" anchor="t">
            <a:spAutoFit/>
          </a:bodyPr>
          <a:lstStyle/>
          <a:p>
            <a:pPr algn="l">
              <a:lnSpc>
                <a:spcPts val="2928"/>
              </a:lnSpc>
            </a:pPr>
            <a:r>
              <a:rPr lang="en-US" sz="1831" dirty="0">
                <a:solidFill>
                  <a:srgbClr val="272525"/>
                </a:solidFill>
                <a:latin typeface="Arimo"/>
                <a:ea typeface="Arimo"/>
                <a:cs typeface="Arimo"/>
                <a:sym typeface="Arimo"/>
              </a:rPr>
              <a:t>The YouTube Transcript Summarizer is a cutting-edge tool that utilizes natural language processing (NLP) techniques to condense lengthy YouTube video transcripts into concise summaries.</a:t>
            </a:r>
          </a:p>
        </p:txBody>
      </p:sp>
      <p:sp>
        <p:nvSpPr>
          <p:cNvPr id="9" name="TextBox 9"/>
          <p:cNvSpPr txBox="1"/>
          <p:nvPr/>
        </p:nvSpPr>
        <p:spPr>
          <a:xfrm>
            <a:off x="8518684" y="5015389"/>
            <a:ext cx="3705999" cy="300425"/>
          </a:xfrm>
          <a:prstGeom prst="rect">
            <a:avLst/>
          </a:prstGeom>
        </p:spPr>
        <p:txBody>
          <a:bodyPr lIns="0" tIns="0" rIns="0" bIns="0" rtlCol="0" anchor="t">
            <a:spAutoFit/>
          </a:bodyPr>
          <a:lstStyle/>
          <a:p>
            <a:pPr algn="l">
              <a:lnSpc>
                <a:spcPts val="2861"/>
              </a:lnSpc>
            </a:pPr>
            <a:r>
              <a:rPr lang="en-US" sz="2288">
                <a:solidFill>
                  <a:srgbClr val="272525"/>
                </a:solidFill>
                <a:latin typeface="Arimo Bold"/>
                <a:ea typeface="Arimo Bold"/>
                <a:cs typeface="Arimo Bold"/>
                <a:sym typeface="Arimo Bold"/>
              </a:rPr>
              <a:t>Automated Summarization</a:t>
            </a:r>
          </a:p>
        </p:txBody>
      </p:sp>
      <p:sp>
        <p:nvSpPr>
          <p:cNvPr id="10" name="TextBox 10"/>
          <p:cNvSpPr txBox="1"/>
          <p:nvPr/>
        </p:nvSpPr>
        <p:spPr>
          <a:xfrm>
            <a:off x="8518684" y="5451455"/>
            <a:ext cx="3846641" cy="1491496"/>
          </a:xfrm>
          <a:prstGeom prst="rect">
            <a:avLst/>
          </a:prstGeom>
        </p:spPr>
        <p:txBody>
          <a:bodyPr lIns="0" tIns="0" rIns="0" bIns="0" rtlCol="0" anchor="t">
            <a:spAutoFit/>
          </a:bodyPr>
          <a:lstStyle/>
          <a:p>
            <a:pPr algn="l">
              <a:lnSpc>
                <a:spcPts val="2928"/>
              </a:lnSpc>
            </a:pPr>
            <a:r>
              <a:rPr lang="en-US" sz="1831" dirty="0">
                <a:solidFill>
                  <a:srgbClr val="272525"/>
                </a:solidFill>
                <a:latin typeface="Arimo"/>
                <a:ea typeface="Arimo"/>
                <a:cs typeface="Arimo"/>
                <a:sym typeface="Arimo"/>
              </a:rPr>
              <a:t>The system automatically extracts key information and phrases from the transcript, reducing the need for manual summarization.</a:t>
            </a:r>
          </a:p>
        </p:txBody>
      </p:sp>
      <p:grpSp>
        <p:nvGrpSpPr>
          <p:cNvPr id="11" name="Group 11"/>
          <p:cNvGrpSpPr/>
          <p:nvPr/>
        </p:nvGrpSpPr>
        <p:grpSpPr>
          <a:xfrm>
            <a:off x="12684472" y="4993481"/>
            <a:ext cx="532656" cy="532656"/>
            <a:chOff x="0" y="0"/>
            <a:chExt cx="710208" cy="710208"/>
          </a:xfrm>
        </p:grpSpPr>
        <p:sp>
          <p:nvSpPr>
            <p:cNvPr id="12" name="Freeform 12"/>
            <p:cNvSpPr/>
            <p:nvPr/>
          </p:nvSpPr>
          <p:spPr>
            <a:xfrm>
              <a:off x="6350" y="6350"/>
              <a:ext cx="697484" cy="697484"/>
            </a:xfrm>
            <a:custGeom>
              <a:avLst/>
              <a:gdLst/>
              <a:ahLst/>
              <a:cxnLst/>
              <a:rect l="l" t="t" r="r" b="b"/>
              <a:pathLst>
                <a:path w="697484" h="697484">
                  <a:moveTo>
                    <a:pt x="0" y="130175"/>
                  </a:moveTo>
                  <a:cubicBezTo>
                    <a:pt x="0" y="58293"/>
                    <a:pt x="58293" y="0"/>
                    <a:pt x="130175" y="0"/>
                  </a:cubicBezTo>
                  <a:lnTo>
                    <a:pt x="567309" y="0"/>
                  </a:lnTo>
                  <a:cubicBezTo>
                    <a:pt x="639191" y="0"/>
                    <a:pt x="697484" y="58293"/>
                    <a:pt x="697484" y="130175"/>
                  </a:cubicBezTo>
                  <a:lnTo>
                    <a:pt x="697484" y="567309"/>
                  </a:lnTo>
                  <a:cubicBezTo>
                    <a:pt x="697484" y="639191"/>
                    <a:pt x="639191" y="697484"/>
                    <a:pt x="567309" y="697484"/>
                  </a:cubicBezTo>
                  <a:lnTo>
                    <a:pt x="130175" y="697484"/>
                  </a:lnTo>
                  <a:cubicBezTo>
                    <a:pt x="58293" y="697484"/>
                    <a:pt x="0" y="639191"/>
                    <a:pt x="0" y="567309"/>
                  </a:cubicBezTo>
                  <a:close/>
                </a:path>
              </a:pathLst>
            </a:custGeom>
            <a:solidFill>
              <a:srgbClr val="CCEEFF"/>
            </a:solidFill>
          </p:spPr>
        </p:sp>
        <p:sp>
          <p:nvSpPr>
            <p:cNvPr id="13" name="Freeform 13"/>
            <p:cNvSpPr/>
            <p:nvPr/>
          </p:nvSpPr>
          <p:spPr>
            <a:xfrm>
              <a:off x="0" y="0"/>
              <a:ext cx="710184" cy="710184"/>
            </a:xfrm>
            <a:custGeom>
              <a:avLst/>
              <a:gdLst/>
              <a:ahLst/>
              <a:cxnLst/>
              <a:rect l="l" t="t" r="r" b="b"/>
              <a:pathLst>
                <a:path w="710184" h="710184">
                  <a:moveTo>
                    <a:pt x="0" y="136525"/>
                  </a:moveTo>
                  <a:cubicBezTo>
                    <a:pt x="0" y="61087"/>
                    <a:pt x="61087" y="0"/>
                    <a:pt x="136525" y="0"/>
                  </a:cubicBezTo>
                  <a:lnTo>
                    <a:pt x="573659" y="0"/>
                  </a:lnTo>
                  <a:lnTo>
                    <a:pt x="573659" y="6350"/>
                  </a:lnTo>
                  <a:lnTo>
                    <a:pt x="573659" y="0"/>
                  </a:lnTo>
                  <a:cubicBezTo>
                    <a:pt x="649097" y="0"/>
                    <a:pt x="710184" y="61087"/>
                    <a:pt x="710184" y="136525"/>
                  </a:cubicBezTo>
                  <a:lnTo>
                    <a:pt x="703834" y="136525"/>
                  </a:lnTo>
                  <a:lnTo>
                    <a:pt x="710184" y="136525"/>
                  </a:lnTo>
                  <a:lnTo>
                    <a:pt x="710184" y="573659"/>
                  </a:lnTo>
                  <a:lnTo>
                    <a:pt x="703834" y="573659"/>
                  </a:lnTo>
                  <a:lnTo>
                    <a:pt x="710184" y="573659"/>
                  </a:lnTo>
                  <a:cubicBezTo>
                    <a:pt x="710184" y="649097"/>
                    <a:pt x="649097" y="710184"/>
                    <a:pt x="573659" y="710184"/>
                  </a:cubicBezTo>
                  <a:lnTo>
                    <a:pt x="573659" y="703834"/>
                  </a:lnTo>
                  <a:lnTo>
                    <a:pt x="573659" y="710184"/>
                  </a:lnTo>
                  <a:lnTo>
                    <a:pt x="136525" y="710184"/>
                  </a:lnTo>
                  <a:lnTo>
                    <a:pt x="136525" y="703834"/>
                  </a:lnTo>
                  <a:lnTo>
                    <a:pt x="136525" y="710184"/>
                  </a:lnTo>
                  <a:cubicBezTo>
                    <a:pt x="61087" y="710184"/>
                    <a:pt x="0" y="649097"/>
                    <a:pt x="0" y="573659"/>
                  </a:cubicBezTo>
                  <a:lnTo>
                    <a:pt x="0" y="136525"/>
                  </a:lnTo>
                  <a:lnTo>
                    <a:pt x="6350" y="136525"/>
                  </a:lnTo>
                  <a:lnTo>
                    <a:pt x="0" y="136525"/>
                  </a:lnTo>
                  <a:moveTo>
                    <a:pt x="12700" y="136525"/>
                  </a:moveTo>
                  <a:lnTo>
                    <a:pt x="12700" y="573659"/>
                  </a:lnTo>
                  <a:lnTo>
                    <a:pt x="6350" y="573659"/>
                  </a:lnTo>
                  <a:lnTo>
                    <a:pt x="12700" y="573659"/>
                  </a:lnTo>
                  <a:cubicBezTo>
                    <a:pt x="12700" y="642112"/>
                    <a:pt x="68199" y="697484"/>
                    <a:pt x="136525" y="697484"/>
                  </a:cubicBezTo>
                  <a:lnTo>
                    <a:pt x="573659" y="697484"/>
                  </a:lnTo>
                  <a:cubicBezTo>
                    <a:pt x="642112" y="697484"/>
                    <a:pt x="697484" y="641985"/>
                    <a:pt x="697484" y="573659"/>
                  </a:cubicBezTo>
                  <a:lnTo>
                    <a:pt x="697484" y="136525"/>
                  </a:lnTo>
                  <a:cubicBezTo>
                    <a:pt x="697484" y="68199"/>
                    <a:pt x="642112" y="12700"/>
                    <a:pt x="573659" y="12700"/>
                  </a:cubicBezTo>
                  <a:lnTo>
                    <a:pt x="136525" y="12700"/>
                  </a:lnTo>
                  <a:lnTo>
                    <a:pt x="136525" y="6350"/>
                  </a:lnTo>
                  <a:lnTo>
                    <a:pt x="136525" y="12700"/>
                  </a:lnTo>
                  <a:cubicBezTo>
                    <a:pt x="68199" y="12700"/>
                    <a:pt x="12700" y="68199"/>
                    <a:pt x="12700" y="136525"/>
                  </a:cubicBezTo>
                  <a:close/>
                </a:path>
              </a:pathLst>
            </a:custGeom>
            <a:solidFill>
              <a:srgbClr val="B2D4E5"/>
            </a:solidFill>
          </p:spPr>
        </p:sp>
      </p:grpSp>
      <p:sp>
        <p:nvSpPr>
          <p:cNvPr id="14" name="TextBox 14"/>
          <p:cNvSpPr txBox="1"/>
          <p:nvPr/>
        </p:nvSpPr>
        <p:spPr>
          <a:xfrm>
            <a:off x="12812569" y="5072539"/>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2</a:t>
            </a:r>
          </a:p>
        </p:txBody>
      </p:sp>
      <p:sp>
        <p:nvSpPr>
          <p:cNvPr id="15" name="TextBox 15"/>
          <p:cNvSpPr txBox="1"/>
          <p:nvPr/>
        </p:nvSpPr>
        <p:spPr>
          <a:xfrm>
            <a:off x="13536275" y="5015389"/>
            <a:ext cx="2723436" cy="300425"/>
          </a:xfrm>
          <a:prstGeom prst="rect">
            <a:avLst/>
          </a:prstGeom>
        </p:spPr>
        <p:txBody>
          <a:bodyPr lIns="0" tIns="0" rIns="0" bIns="0" rtlCol="0" anchor="t">
            <a:spAutoFit/>
          </a:bodyPr>
          <a:lstStyle/>
          <a:p>
            <a:pPr algn="l">
              <a:lnSpc>
                <a:spcPts val="2861"/>
              </a:lnSpc>
            </a:pPr>
            <a:r>
              <a:rPr lang="en-US" sz="2288">
                <a:solidFill>
                  <a:srgbClr val="272525"/>
                </a:solidFill>
                <a:latin typeface="Arimo Bold"/>
                <a:ea typeface="Arimo Bold"/>
                <a:cs typeface="Arimo Bold"/>
                <a:sym typeface="Arimo Bold"/>
              </a:rPr>
              <a:t>Time-Saving Tool</a:t>
            </a:r>
          </a:p>
        </p:txBody>
      </p:sp>
      <p:sp>
        <p:nvSpPr>
          <p:cNvPr id="16" name="TextBox 16"/>
          <p:cNvSpPr txBox="1"/>
          <p:nvPr/>
        </p:nvSpPr>
        <p:spPr>
          <a:xfrm>
            <a:off x="13536275" y="5451455"/>
            <a:ext cx="3846641" cy="1119575"/>
          </a:xfrm>
          <a:prstGeom prst="rect">
            <a:avLst/>
          </a:prstGeom>
        </p:spPr>
        <p:txBody>
          <a:bodyPr lIns="0" tIns="0" rIns="0" bIns="0" rtlCol="0" anchor="t">
            <a:spAutoFit/>
          </a:bodyPr>
          <a:lstStyle/>
          <a:p>
            <a:pPr algn="l">
              <a:lnSpc>
                <a:spcPts val="2928"/>
              </a:lnSpc>
            </a:pPr>
            <a:r>
              <a:rPr lang="en-US" sz="1831" dirty="0">
                <a:solidFill>
                  <a:srgbClr val="272525"/>
                </a:solidFill>
                <a:latin typeface="Arimo"/>
                <a:ea typeface="Arimo"/>
                <a:cs typeface="Arimo"/>
                <a:sym typeface="Arimo"/>
              </a:rPr>
              <a:t>This tool can significantly save time and effort by providing users with a quick overview of the video content.</a:t>
            </a:r>
          </a:p>
        </p:txBody>
      </p:sp>
      <p:sp>
        <p:nvSpPr>
          <p:cNvPr id="17" name="TextBox 17"/>
          <p:cNvSpPr txBox="1"/>
          <p:nvPr/>
        </p:nvSpPr>
        <p:spPr>
          <a:xfrm>
            <a:off x="8518684" y="7499776"/>
            <a:ext cx="5231435" cy="375819"/>
          </a:xfrm>
          <a:prstGeom prst="rect">
            <a:avLst/>
          </a:prstGeom>
        </p:spPr>
        <p:txBody>
          <a:bodyPr lIns="0" tIns="0" rIns="0" bIns="0" rtlCol="0" anchor="t">
            <a:spAutoFit/>
          </a:bodyPr>
          <a:lstStyle/>
          <a:p>
            <a:pPr algn="l">
              <a:lnSpc>
                <a:spcPts val="2861"/>
              </a:lnSpc>
            </a:pPr>
            <a:r>
              <a:rPr lang="en-US" sz="2288">
                <a:solidFill>
                  <a:srgbClr val="272525"/>
                </a:solidFill>
                <a:latin typeface="Arimo Bold"/>
                <a:ea typeface="Arimo Bold"/>
                <a:cs typeface="Arimo Bold"/>
                <a:sym typeface="Arimo Bold"/>
              </a:rPr>
              <a:t>Enhanced Comprehension</a:t>
            </a:r>
          </a:p>
        </p:txBody>
      </p:sp>
      <p:sp>
        <p:nvSpPr>
          <p:cNvPr id="18" name="TextBox 18"/>
          <p:cNvSpPr txBox="1"/>
          <p:nvPr/>
        </p:nvSpPr>
        <p:spPr>
          <a:xfrm>
            <a:off x="8518684" y="7866071"/>
            <a:ext cx="8864232" cy="745331"/>
          </a:xfrm>
          <a:prstGeom prst="rect">
            <a:avLst/>
          </a:prstGeom>
        </p:spPr>
        <p:txBody>
          <a:bodyPr lIns="0" tIns="0" rIns="0" bIns="0" rtlCol="0" anchor="t">
            <a:spAutoFit/>
          </a:bodyPr>
          <a:lstStyle/>
          <a:p>
            <a:pPr algn="l">
              <a:lnSpc>
                <a:spcPts val="2928"/>
              </a:lnSpc>
            </a:pPr>
            <a:r>
              <a:rPr lang="en-US" sz="1831" dirty="0">
                <a:solidFill>
                  <a:srgbClr val="272525"/>
                </a:solidFill>
                <a:latin typeface="Arimo"/>
                <a:ea typeface="Arimo"/>
                <a:cs typeface="Arimo"/>
                <a:sym typeface="Arimo"/>
              </a:rPr>
              <a:t>Summaries can help users understand the core ideas and arguments presented in the video more efficiently.</a:t>
            </a:r>
          </a:p>
        </p:txBody>
      </p:sp>
      <p:grpSp>
        <p:nvGrpSpPr>
          <p:cNvPr id="19" name="Group 19"/>
          <p:cNvGrpSpPr/>
          <p:nvPr/>
        </p:nvGrpSpPr>
        <p:grpSpPr>
          <a:xfrm>
            <a:off x="7666449" y="5043964"/>
            <a:ext cx="532656" cy="532656"/>
            <a:chOff x="0" y="0"/>
            <a:chExt cx="710208" cy="710208"/>
          </a:xfrm>
        </p:grpSpPr>
        <p:sp>
          <p:nvSpPr>
            <p:cNvPr id="20" name="Freeform 20"/>
            <p:cNvSpPr/>
            <p:nvPr/>
          </p:nvSpPr>
          <p:spPr>
            <a:xfrm>
              <a:off x="6350" y="6350"/>
              <a:ext cx="697484" cy="697484"/>
            </a:xfrm>
            <a:custGeom>
              <a:avLst/>
              <a:gdLst/>
              <a:ahLst/>
              <a:cxnLst/>
              <a:rect l="l" t="t" r="r" b="b"/>
              <a:pathLst>
                <a:path w="697484" h="697484">
                  <a:moveTo>
                    <a:pt x="0" y="130175"/>
                  </a:moveTo>
                  <a:cubicBezTo>
                    <a:pt x="0" y="58293"/>
                    <a:pt x="58293" y="0"/>
                    <a:pt x="130175" y="0"/>
                  </a:cubicBezTo>
                  <a:lnTo>
                    <a:pt x="567309" y="0"/>
                  </a:lnTo>
                  <a:cubicBezTo>
                    <a:pt x="639191" y="0"/>
                    <a:pt x="697484" y="58293"/>
                    <a:pt x="697484" y="130175"/>
                  </a:cubicBezTo>
                  <a:lnTo>
                    <a:pt x="697484" y="567309"/>
                  </a:lnTo>
                  <a:cubicBezTo>
                    <a:pt x="697484" y="639191"/>
                    <a:pt x="639191" y="697484"/>
                    <a:pt x="567309" y="697484"/>
                  </a:cubicBezTo>
                  <a:lnTo>
                    <a:pt x="130175" y="697484"/>
                  </a:lnTo>
                  <a:cubicBezTo>
                    <a:pt x="58293" y="697484"/>
                    <a:pt x="0" y="639191"/>
                    <a:pt x="0" y="567309"/>
                  </a:cubicBezTo>
                  <a:close/>
                </a:path>
              </a:pathLst>
            </a:custGeom>
            <a:solidFill>
              <a:srgbClr val="CCEEFF"/>
            </a:solidFill>
          </p:spPr>
        </p:sp>
        <p:sp>
          <p:nvSpPr>
            <p:cNvPr id="21" name="Freeform 21"/>
            <p:cNvSpPr/>
            <p:nvPr/>
          </p:nvSpPr>
          <p:spPr>
            <a:xfrm>
              <a:off x="0" y="0"/>
              <a:ext cx="710184" cy="710184"/>
            </a:xfrm>
            <a:custGeom>
              <a:avLst/>
              <a:gdLst/>
              <a:ahLst/>
              <a:cxnLst/>
              <a:rect l="l" t="t" r="r" b="b"/>
              <a:pathLst>
                <a:path w="710184" h="710184">
                  <a:moveTo>
                    <a:pt x="0" y="136525"/>
                  </a:moveTo>
                  <a:cubicBezTo>
                    <a:pt x="0" y="61087"/>
                    <a:pt x="61087" y="0"/>
                    <a:pt x="136525" y="0"/>
                  </a:cubicBezTo>
                  <a:lnTo>
                    <a:pt x="573659" y="0"/>
                  </a:lnTo>
                  <a:lnTo>
                    <a:pt x="573659" y="6350"/>
                  </a:lnTo>
                  <a:lnTo>
                    <a:pt x="573659" y="0"/>
                  </a:lnTo>
                  <a:cubicBezTo>
                    <a:pt x="649097" y="0"/>
                    <a:pt x="710184" y="61087"/>
                    <a:pt x="710184" y="136525"/>
                  </a:cubicBezTo>
                  <a:lnTo>
                    <a:pt x="703834" y="136525"/>
                  </a:lnTo>
                  <a:lnTo>
                    <a:pt x="710184" y="136525"/>
                  </a:lnTo>
                  <a:lnTo>
                    <a:pt x="710184" y="573659"/>
                  </a:lnTo>
                  <a:lnTo>
                    <a:pt x="703834" y="573659"/>
                  </a:lnTo>
                  <a:lnTo>
                    <a:pt x="710184" y="573659"/>
                  </a:lnTo>
                  <a:cubicBezTo>
                    <a:pt x="710184" y="649097"/>
                    <a:pt x="649097" y="710184"/>
                    <a:pt x="573659" y="710184"/>
                  </a:cubicBezTo>
                  <a:lnTo>
                    <a:pt x="573659" y="703834"/>
                  </a:lnTo>
                  <a:lnTo>
                    <a:pt x="573659" y="710184"/>
                  </a:lnTo>
                  <a:lnTo>
                    <a:pt x="136525" y="710184"/>
                  </a:lnTo>
                  <a:lnTo>
                    <a:pt x="136525" y="703834"/>
                  </a:lnTo>
                  <a:lnTo>
                    <a:pt x="136525" y="710184"/>
                  </a:lnTo>
                  <a:cubicBezTo>
                    <a:pt x="61087" y="710184"/>
                    <a:pt x="0" y="649097"/>
                    <a:pt x="0" y="573659"/>
                  </a:cubicBezTo>
                  <a:lnTo>
                    <a:pt x="0" y="136525"/>
                  </a:lnTo>
                  <a:lnTo>
                    <a:pt x="6350" y="136525"/>
                  </a:lnTo>
                  <a:lnTo>
                    <a:pt x="0" y="136525"/>
                  </a:lnTo>
                  <a:moveTo>
                    <a:pt x="12700" y="136525"/>
                  </a:moveTo>
                  <a:lnTo>
                    <a:pt x="12700" y="573659"/>
                  </a:lnTo>
                  <a:lnTo>
                    <a:pt x="6350" y="573659"/>
                  </a:lnTo>
                  <a:lnTo>
                    <a:pt x="12700" y="573659"/>
                  </a:lnTo>
                  <a:cubicBezTo>
                    <a:pt x="12700" y="642112"/>
                    <a:pt x="68199" y="697484"/>
                    <a:pt x="136525" y="697484"/>
                  </a:cubicBezTo>
                  <a:lnTo>
                    <a:pt x="573659" y="697484"/>
                  </a:lnTo>
                  <a:cubicBezTo>
                    <a:pt x="642112" y="697484"/>
                    <a:pt x="697484" y="641985"/>
                    <a:pt x="697484" y="573659"/>
                  </a:cubicBezTo>
                  <a:lnTo>
                    <a:pt x="697484" y="136525"/>
                  </a:lnTo>
                  <a:cubicBezTo>
                    <a:pt x="697484" y="68199"/>
                    <a:pt x="642112" y="12700"/>
                    <a:pt x="573659" y="12700"/>
                  </a:cubicBezTo>
                  <a:lnTo>
                    <a:pt x="136525" y="12700"/>
                  </a:lnTo>
                  <a:lnTo>
                    <a:pt x="136525" y="6350"/>
                  </a:lnTo>
                  <a:lnTo>
                    <a:pt x="136525" y="12700"/>
                  </a:lnTo>
                  <a:cubicBezTo>
                    <a:pt x="68199" y="12700"/>
                    <a:pt x="12700" y="68199"/>
                    <a:pt x="12700" y="136525"/>
                  </a:cubicBezTo>
                  <a:close/>
                </a:path>
              </a:pathLst>
            </a:custGeom>
            <a:solidFill>
              <a:srgbClr val="B2D4E5"/>
            </a:solidFill>
          </p:spPr>
        </p:sp>
      </p:grpSp>
      <p:sp>
        <p:nvSpPr>
          <p:cNvPr id="22" name="TextBox 22"/>
          <p:cNvSpPr txBox="1"/>
          <p:nvPr/>
        </p:nvSpPr>
        <p:spPr>
          <a:xfrm>
            <a:off x="7794545" y="5142157"/>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1</a:t>
            </a:r>
          </a:p>
        </p:txBody>
      </p:sp>
      <p:grpSp>
        <p:nvGrpSpPr>
          <p:cNvPr id="23" name="Group 23"/>
          <p:cNvGrpSpPr/>
          <p:nvPr/>
        </p:nvGrpSpPr>
        <p:grpSpPr>
          <a:xfrm>
            <a:off x="7666449" y="7533873"/>
            <a:ext cx="532656" cy="532656"/>
            <a:chOff x="0" y="0"/>
            <a:chExt cx="710208" cy="710208"/>
          </a:xfrm>
        </p:grpSpPr>
        <p:sp>
          <p:nvSpPr>
            <p:cNvPr id="24" name="Freeform 24"/>
            <p:cNvSpPr/>
            <p:nvPr/>
          </p:nvSpPr>
          <p:spPr>
            <a:xfrm>
              <a:off x="6350" y="6350"/>
              <a:ext cx="697484" cy="697484"/>
            </a:xfrm>
            <a:custGeom>
              <a:avLst/>
              <a:gdLst/>
              <a:ahLst/>
              <a:cxnLst/>
              <a:rect l="l" t="t" r="r" b="b"/>
              <a:pathLst>
                <a:path w="697484" h="697484">
                  <a:moveTo>
                    <a:pt x="0" y="130175"/>
                  </a:moveTo>
                  <a:cubicBezTo>
                    <a:pt x="0" y="58293"/>
                    <a:pt x="58293" y="0"/>
                    <a:pt x="130175" y="0"/>
                  </a:cubicBezTo>
                  <a:lnTo>
                    <a:pt x="567309" y="0"/>
                  </a:lnTo>
                  <a:cubicBezTo>
                    <a:pt x="639191" y="0"/>
                    <a:pt x="697484" y="58293"/>
                    <a:pt x="697484" y="130175"/>
                  </a:cubicBezTo>
                  <a:lnTo>
                    <a:pt x="697484" y="567309"/>
                  </a:lnTo>
                  <a:cubicBezTo>
                    <a:pt x="697484" y="639191"/>
                    <a:pt x="639191" y="697484"/>
                    <a:pt x="567309" y="697484"/>
                  </a:cubicBezTo>
                  <a:lnTo>
                    <a:pt x="130175" y="697484"/>
                  </a:lnTo>
                  <a:cubicBezTo>
                    <a:pt x="58293" y="697484"/>
                    <a:pt x="0" y="639191"/>
                    <a:pt x="0" y="567309"/>
                  </a:cubicBezTo>
                  <a:close/>
                </a:path>
              </a:pathLst>
            </a:custGeom>
            <a:solidFill>
              <a:srgbClr val="CCEEFF"/>
            </a:solidFill>
          </p:spPr>
        </p:sp>
        <p:sp>
          <p:nvSpPr>
            <p:cNvPr id="25" name="Freeform 25"/>
            <p:cNvSpPr/>
            <p:nvPr/>
          </p:nvSpPr>
          <p:spPr>
            <a:xfrm>
              <a:off x="0" y="0"/>
              <a:ext cx="710184" cy="710184"/>
            </a:xfrm>
            <a:custGeom>
              <a:avLst/>
              <a:gdLst/>
              <a:ahLst/>
              <a:cxnLst/>
              <a:rect l="l" t="t" r="r" b="b"/>
              <a:pathLst>
                <a:path w="710184" h="710184">
                  <a:moveTo>
                    <a:pt x="0" y="136525"/>
                  </a:moveTo>
                  <a:cubicBezTo>
                    <a:pt x="0" y="61087"/>
                    <a:pt x="61087" y="0"/>
                    <a:pt x="136525" y="0"/>
                  </a:cubicBezTo>
                  <a:lnTo>
                    <a:pt x="573659" y="0"/>
                  </a:lnTo>
                  <a:lnTo>
                    <a:pt x="573659" y="6350"/>
                  </a:lnTo>
                  <a:lnTo>
                    <a:pt x="573659" y="0"/>
                  </a:lnTo>
                  <a:cubicBezTo>
                    <a:pt x="649097" y="0"/>
                    <a:pt x="710184" y="61087"/>
                    <a:pt x="710184" y="136525"/>
                  </a:cubicBezTo>
                  <a:lnTo>
                    <a:pt x="703834" y="136525"/>
                  </a:lnTo>
                  <a:lnTo>
                    <a:pt x="710184" y="136525"/>
                  </a:lnTo>
                  <a:lnTo>
                    <a:pt x="710184" y="573659"/>
                  </a:lnTo>
                  <a:lnTo>
                    <a:pt x="703834" y="573659"/>
                  </a:lnTo>
                  <a:lnTo>
                    <a:pt x="710184" y="573659"/>
                  </a:lnTo>
                  <a:cubicBezTo>
                    <a:pt x="710184" y="649097"/>
                    <a:pt x="649097" y="710184"/>
                    <a:pt x="573659" y="710184"/>
                  </a:cubicBezTo>
                  <a:lnTo>
                    <a:pt x="573659" y="703834"/>
                  </a:lnTo>
                  <a:lnTo>
                    <a:pt x="573659" y="710184"/>
                  </a:lnTo>
                  <a:lnTo>
                    <a:pt x="136525" y="710184"/>
                  </a:lnTo>
                  <a:lnTo>
                    <a:pt x="136525" y="703834"/>
                  </a:lnTo>
                  <a:lnTo>
                    <a:pt x="136525" y="710184"/>
                  </a:lnTo>
                  <a:cubicBezTo>
                    <a:pt x="61087" y="710184"/>
                    <a:pt x="0" y="649097"/>
                    <a:pt x="0" y="573659"/>
                  </a:cubicBezTo>
                  <a:lnTo>
                    <a:pt x="0" y="136525"/>
                  </a:lnTo>
                  <a:lnTo>
                    <a:pt x="6350" y="136525"/>
                  </a:lnTo>
                  <a:lnTo>
                    <a:pt x="0" y="136525"/>
                  </a:lnTo>
                  <a:moveTo>
                    <a:pt x="12700" y="136525"/>
                  </a:moveTo>
                  <a:lnTo>
                    <a:pt x="12700" y="573659"/>
                  </a:lnTo>
                  <a:lnTo>
                    <a:pt x="6350" y="573659"/>
                  </a:lnTo>
                  <a:lnTo>
                    <a:pt x="12700" y="573659"/>
                  </a:lnTo>
                  <a:cubicBezTo>
                    <a:pt x="12700" y="642112"/>
                    <a:pt x="68199" y="697484"/>
                    <a:pt x="136525" y="697484"/>
                  </a:cubicBezTo>
                  <a:lnTo>
                    <a:pt x="573659" y="697484"/>
                  </a:lnTo>
                  <a:cubicBezTo>
                    <a:pt x="642112" y="697484"/>
                    <a:pt x="697484" y="641985"/>
                    <a:pt x="697484" y="573659"/>
                  </a:cubicBezTo>
                  <a:lnTo>
                    <a:pt x="697484" y="136525"/>
                  </a:lnTo>
                  <a:cubicBezTo>
                    <a:pt x="697484" y="68199"/>
                    <a:pt x="642112" y="12700"/>
                    <a:pt x="573659" y="12700"/>
                  </a:cubicBezTo>
                  <a:lnTo>
                    <a:pt x="136525" y="12700"/>
                  </a:lnTo>
                  <a:lnTo>
                    <a:pt x="136525" y="6350"/>
                  </a:lnTo>
                  <a:lnTo>
                    <a:pt x="136525" y="12700"/>
                  </a:lnTo>
                  <a:cubicBezTo>
                    <a:pt x="68199" y="12700"/>
                    <a:pt x="12700" y="68199"/>
                    <a:pt x="12700" y="136525"/>
                  </a:cubicBezTo>
                  <a:close/>
                </a:path>
              </a:pathLst>
            </a:custGeom>
            <a:solidFill>
              <a:srgbClr val="B2D4E5"/>
            </a:solidFill>
          </p:spPr>
        </p:sp>
      </p:grpSp>
      <p:sp>
        <p:nvSpPr>
          <p:cNvPr id="26" name="TextBox 26"/>
          <p:cNvSpPr txBox="1"/>
          <p:nvPr/>
        </p:nvSpPr>
        <p:spPr>
          <a:xfrm>
            <a:off x="7785020" y="7622498"/>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3</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258515" y="2475011"/>
            <a:ext cx="6340822" cy="5336976"/>
          </a:xfrm>
          <a:custGeom>
            <a:avLst/>
            <a:gdLst/>
            <a:ahLst/>
            <a:cxnLst/>
            <a:rect l="l" t="t" r="r" b="b"/>
            <a:pathLst>
              <a:path w="6340822" h="5336976">
                <a:moveTo>
                  <a:pt x="0" y="0"/>
                </a:moveTo>
                <a:lnTo>
                  <a:pt x="6340822" y="0"/>
                </a:lnTo>
                <a:lnTo>
                  <a:pt x="6340822" y="5336976"/>
                </a:lnTo>
                <a:lnTo>
                  <a:pt x="0" y="5336976"/>
                </a:lnTo>
                <a:lnTo>
                  <a:pt x="0" y="0"/>
                </a:lnTo>
                <a:close/>
              </a:path>
            </a:pathLst>
          </a:custGeom>
          <a:blipFill>
            <a:blip r:embed="rId4"/>
            <a:stretch>
              <a:fillRect l="-50" r="-50"/>
            </a:stretch>
          </a:blipFill>
        </p:spPr>
      </p:sp>
      <p:sp>
        <p:nvSpPr>
          <p:cNvPr id="6" name="TextBox 6"/>
          <p:cNvSpPr txBox="1"/>
          <p:nvPr/>
        </p:nvSpPr>
        <p:spPr>
          <a:xfrm>
            <a:off x="7673489" y="1568231"/>
            <a:ext cx="4989641" cy="593319"/>
          </a:xfrm>
          <a:prstGeom prst="rect">
            <a:avLst/>
          </a:prstGeom>
        </p:spPr>
        <p:txBody>
          <a:bodyPr lIns="0" tIns="0" rIns="0" bIns="0" rtlCol="0" anchor="t">
            <a:spAutoFit/>
          </a:bodyPr>
          <a:lstStyle/>
          <a:p>
            <a:pPr algn="l">
              <a:lnSpc>
                <a:spcPts val="5091"/>
              </a:lnSpc>
            </a:pPr>
            <a:r>
              <a:rPr lang="en-US" sz="4072">
                <a:solidFill>
                  <a:srgbClr val="000000"/>
                </a:solidFill>
                <a:latin typeface="Arimo Bold"/>
                <a:ea typeface="Arimo Bold"/>
                <a:cs typeface="Arimo Bold"/>
                <a:sym typeface="Arimo Bold"/>
              </a:rPr>
              <a:t>Proposed System</a:t>
            </a:r>
          </a:p>
        </p:txBody>
      </p:sp>
      <p:sp>
        <p:nvSpPr>
          <p:cNvPr id="7" name="TextBox 7"/>
          <p:cNvSpPr txBox="1"/>
          <p:nvPr/>
        </p:nvSpPr>
        <p:spPr>
          <a:xfrm>
            <a:off x="7673489" y="2477571"/>
            <a:ext cx="9799023" cy="987266"/>
          </a:xfrm>
          <a:prstGeom prst="rect">
            <a:avLst/>
          </a:prstGeom>
        </p:spPr>
        <p:txBody>
          <a:bodyPr lIns="0" tIns="0" rIns="0" bIns="0" rtlCol="0" anchor="t">
            <a:spAutoFit/>
          </a:bodyPr>
          <a:lstStyle/>
          <a:p>
            <a:pPr algn="l">
              <a:lnSpc>
                <a:spcPts val="2606"/>
              </a:lnSpc>
            </a:pPr>
            <a:r>
              <a:rPr lang="en-US" sz="1628" dirty="0">
                <a:solidFill>
                  <a:srgbClr val="272525"/>
                </a:solidFill>
                <a:latin typeface="Arimo"/>
                <a:ea typeface="Arimo"/>
                <a:cs typeface="Arimo"/>
                <a:sym typeface="Arimo"/>
              </a:rPr>
              <a:t>The proposed system employs a two-stage approach to summarize YouTube video transcripts. First, a pre-processing stage cleans and prepares the transcript data. Next, a summarization model, trained on a large dataset of transcripts, extracts key information and generates a concise summary.</a:t>
            </a:r>
          </a:p>
        </p:txBody>
      </p:sp>
      <p:grpSp>
        <p:nvGrpSpPr>
          <p:cNvPr id="8" name="Group 8"/>
          <p:cNvGrpSpPr/>
          <p:nvPr/>
        </p:nvGrpSpPr>
        <p:grpSpPr>
          <a:xfrm>
            <a:off x="7879556" y="3743176"/>
            <a:ext cx="25748" cy="4983064"/>
            <a:chOff x="0" y="0"/>
            <a:chExt cx="34330" cy="6644085"/>
          </a:xfrm>
        </p:grpSpPr>
        <p:sp>
          <p:nvSpPr>
            <p:cNvPr id="9" name="Freeform 9"/>
            <p:cNvSpPr/>
            <p:nvPr/>
          </p:nvSpPr>
          <p:spPr>
            <a:xfrm>
              <a:off x="0" y="0"/>
              <a:ext cx="34290" cy="6644005"/>
            </a:xfrm>
            <a:custGeom>
              <a:avLst/>
              <a:gdLst/>
              <a:ahLst/>
              <a:cxnLst/>
              <a:rect l="l" t="t" r="r" b="b"/>
              <a:pathLst>
                <a:path w="34290" h="6644005">
                  <a:moveTo>
                    <a:pt x="0" y="17145"/>
                  </a:moveTo>
                  <a:cubicBezTo>
                    <a:pt x="0" y="7747"/>
                    <a:pt x="7747" y="0"/>
                    <a:pt x="17145" y="0"/>
                  </a:cubicBezTo>
                  <a:cubicBezTo>
                    <a:pt x="26543" y="0"/>
                    <a:pt x="34290" y="7747"/>
                    <a:pt x="34290" y="17145"/>
                  </a:cubicBezTo>
                  <a:lnTo>
                    <a:pt x="34290" y="6626860"/>
                  </a:lnTo>
                  <a:cubicBezTo>
                    <a:pt x="34290" y="6636385"/>
                    <a:pt x="26543" y="6644005"/>
                    <a:pt x="17145" y="6644005"/>
                  </a:cubicBezTo>
                  <a:cubicBezTo>
                    <a:pt x="7747" y="6644005"/>
                    <a:pt x="0" y="6636385"/>
                    <a:pt x="0" y="6626860"/>
                  </a:cubicBezTo>
                  <a:close/>
                </a:path>
              </a:pathLst>
            </a:custGeom>
            <a:solidFill>
              <a:srgbClr val="B2D4E5"/>
            </a:solidFill>
          </p:spPr>
        </p:sp>
      </p:grpSp>
      <p:grpSp>
        <p:nvGrpSpPr>
          <p:cNvPr id="10" name="Group 10"/>
          <p:cNvGrpSpPr/>
          <p:nvPr/>
        </p:nvGrpSpPr>
        <p:grpSpPr>
          <a:xfrm>
            <a:off x="8125049" y="4195539"/>
            <a:ext cx="724049" cy="25748"/>
            <a:chOff x="0" y="0"/>
            <a:chExt cx="965398" cy="34330"/>
          </a:xfrm>
        </p:grpSpPr>
        <p:sp>
          <p:nvSpPr>
            <p:cNvPr id="11" name="Freeform 11"/>
            <p:cNvSpPr/>
            <p:nvPr/>
          </p:nvSpPr>
          <p:spPr>
            <a:xfrm>
              <a:off x="0" y="0"/>
              <a:ext cx="965327" cy="34290"/>
            </a:xfrm>
            <a:custGeom>
              <a:avLst/>
              <a:gdLst/>
              <a:ahLst/>
              <a:cxnLst/>
              <a:rect l="l" t="t" r="r" b="b"/>
              <a:pathLst>
                <a:path w="965327" h="34290">
                  <a:moveTo>
                    <a:pt x="0" y="17145"/>
                  </a:moveTo>
                  <a:cubicBezTo>
                    <a:pt x="0" y="7747"/>
                    <a:pt x="7747" y="0"/>
                    <a:pt x="17145" y="0"/>
                  </a:cubicBezTo>
                  <a:lnTo>
                    <a:pt x="948182" y="0"/>
                  </a:lnTo>
                  <a:cubicBezTo>
                    <a:pt x="957707" y="0"/>
                    <a:pt x="965327" y="7747"/>
                    <a:pt x="965327" y="17145"/>
                  </a:cubicBezTo>
                  <a:cubicBezTo>
                    <a:pt x="965327" y="26543"/>
                    <a:pt x="957707" y="34290"/>
                    <a:pt x="948182" y="34290"/>
                  </a:cubicBezTo>
                  <a:lnTo>
                    <a:pt x="17145" y="34290"/>
                  </a:lnTo>
                  <a:cubicBezTo>
                    <a:pt x="7747" y="34290"/>
                    <a:pt x="0" y="26670"/>
                    <a:pt x="0" y="17145"/>
                  </a:cubicBezTo>
                  <a:close/>
                </a:path>
              </a:pathLst>
            </a:custGeom>
            <a:solidFill>
              <a:srgbClr val="B2D4E5"/>
            </a:solidFill>
          </p:spPr>
        </p:sp>
      </p:grpSp>
      <p:grpSp>
        <p:nvGrpSpPr>
          <p:cNvPr id="12" name="Group 12"/>
          <p:cNvGrpSpPr/>
          <p:nvPr/>
        </p:nvGrpSpPr>
        <p:grpSpPr>
          <a:xfrm>
            <a:off x="7654900" y="3971032"/>
            <a:ext cx="474910" cy="474910"/>
            <a:chOff x="0" y="0"/>
            <a:chExt cx="633213" cy="633213"/>
          </a:xfrm>
        </p:grpSpPr>
        <p:sp>
          <p:nvSpPr>
            <p:cNvPr id="13" name="Freeform 13"/>
            <p:cNvSpPr/>
            <p:nvPr/>
          </p:nvSpPr>
          <p:spPr>
            <a:xfrm>
              <a:off x="6350" y="6350"/>
              <a:ext cx="620522" cy="620522"/>
            </a:xfrm>
            <a:custGeom>
              <a:avLst/>
              <a:gdLst/>
              <a:ahLst/>
              <a:cxnLst/>
              <a:rect l="l" t="t" r="r" b="b"/>
              <a:pathLst>
                <a:path w="620522" h="620522">
                  <a:moveTo>
                    <a:pt x="0" y="115824"/>
                  </a:moveTo>
                  <a:cubicBezTo>
                    <a:pt x="0" y="51816"/>
                    <a:pt x="51816" y="0"/>
                    <a:pt x="115824" y="0"/>
                  </a:cubicBezTo>
                  <a:lnTo>
                    <a:pt x="504698" y="0"/>
                  </a:lnTo>
                  <a:cubicBezTo>
                    <a:pt x="568706" y="0"/>
                    <a:pt x="620522" y="51816"/>
                    <a:pt x="620522" y="115824"/>
                  </a:cubicBezTo>
                  <a:lnTo>
                    <a:pt x="620522" y="504698"/>
                  </a:lnTo>
                  <a:cubicBezTo>
                    <a:pt x="620522" y="568706"/>
                    <a:pt x="568706" y="620522"/>
                    <a:pt x="504698" y="620522"/>
                  </a:cubicBezTo>
                  <a:lnTo>
                    <a:pt x="115824" y="620522"/>
                  </a:lnTo>
                  <a:cubicBezTo>
                    <a:pt x="51816" y="620522"/>
                    <a:pt x="0" y="568579"/>
                    <a:pt x="0" y="504698"/>
                  </a:cubicBezTo>
                  <a:close/>
                </a:path>
              </a:pathLst>
            </a:custGeom>
            <a:solidFill>
              <a:srgbClr val="CCEEFF"/>
            </a:solidFill>
          </p:spPr>
        </p:sp>
        <p:sp>
          <p:nvSpPr>
            <p:cNvPr id="14" name="Freeform 14"/>
            <p:cNvSpPr/>
            <p:nvPr/>
          </p:nvSpPr>
          <p:spPr>
            <a:xfrm>
              <a:off x="0" y="0"/>
              <a:ext cx="633222" cy="633222"/>
            </a:xfrm>
            <a:custGeom>
              <a:avLst/>
              <a:gdLst/>
              <a:ahLst/>
              <a:cxnLst/>
              <a:rect l="l" t="t" r="r" b="b"/>
              <a:pathLst>
                <a:path w="633222" h="633222">
                  <a:moveTo>
                    <a:pt x="0" y="122174"/>
                  </a:moveTo>
                  <a:cubicBezTo>
                    <a:pt x="0" y="54737"/>
                    <a:pt x="54737" y="0"/>
                    <a:pt x="122174" y="0"/>
                  </a:cubicBezTo>
                  <a:lnTo>
                    <a:pt x="511048" y="0"/>
                  </a:lnTo>
                  <a:lnTo>
                    <a:pt x="511048" y="6350"/>
                  </a:lnTo>
                  <a:lnTo>
                    <a:pt x="511048" y="0"/>
                  </a:lnTo>
                  <a:lnTo>
                    <a:pt x="511048" y="6350"/>
                  </a:lnTo>
                  <a:lnTo>
                    <a:pt x="511048" y="0"/>
                  </a:lnTo>
                  <a:cubicBezTo>
                    <a:pt x="578485" y="0"/>
                    <a:pt x="633222" y="54737"/>
                    <a:pt x="633222" y="122174"/>
                  </a:cubicBezTo>
                  <a:lnTo>
                    <a:pt x="626872" y="122174"/>
                  </a:lnTo>
                  <a:lnTo>
                    <a:pt x="633222" y="122174"/>
                  </a:lnTo>
                  <a:lnTo>
                    <a:pt x="633222" y="511048"/>
                  </a:lnTo>
                  <a:lnTo>
                    <a:pt x="626872" y="511048"/>
                  </a:lnTo>
                  <a:lnTo>
                    <a:pt x="633222" y="511048"/>
                  </a:lnTo>
                  <a:cubicBezTo>
                    <a:pt x="633222" y="578485"/>
                    <a:pt x="578485" y="633222"/>
                    <a:pt x="511048" y="633222"/>
                  </a:cubicBezTo>
                  <a:lnTo>
                    <a:pt x="511048" y="626872"/>
                  </a:lnTo>
                  <a:lnTo>
                    <a:pt x="511048" y="633222"/>
                  </a:lnTo>
                  <a:lnTo>
                    <a:pt x="122174" y="633222"/>
                  </a:lnTo>
                  <a:lnTo>
                    <a:pt x="122174" y="626872"/>
                  </a:lnTo>
                  <a:lnTo>
                    <a:pt x="122174" y="633222"/>
                  </a:lnTo>
                  <a:cubicBezTo>
                    <a:pt x="54737" y="633222"/>
                    <a:pt x="0" y="578485"/>
                    <a:pt x="0" y="511048"/>
                  </a:cubicBezTo>
                  <a:lnTo>
                    <a:pt x="0" y="122174"/>
                  </a:lnTo>
                  <a:lnTo>
                    <a:pt x="6350" y="122174"/>
                  </a:lnTo>
                  <a:lnTo>
                    <a:pt x="0" y="122174"/>
                  </a:lnTo>
                  <a:moveTo>
                    <a:pt x="12700" y="122174"/>
                  </a:moveTo>
                  <a:lnTo>
                    <a:pt x="12700" y="511048"/>
                  </a:lnTo>
                  <a:lnTo>
                    <a:pt x="6350" y="511048"/>
                  </a:lnTo>
                  <a:lnTo>
                    <a:pt x="12700" y="511048"/>
                  </a:lnTo>
                  <a:cubicBezTo>
                    <a:pt x="12700" y="571500"/>
                    <a:pt x="61722" y="620522"/>
                    <a:pt x="122174" y="620522"/>
                  </a:cubicBezTo>
                  <a:lnTo>
                    <a:pt x="511048" y="620522"/>
                  </a:lnTo>
                  <a:cubicBezTo>
                    <a:pt x="571500" y="620522"/>
                    <a:pt x="620522" y="571500"/>
                    <a:pt x="620522" y="511048"/>
                  </a:cubicBezTo>
                  <a:lnTo>
                    <a:pt x="620522" y="122174"/>
                  </a:lnTo>
                  <a:cubicBezTo>
                    <a:pt x="620522" y="61722"/>
                    <a:pt x="571500" y="12700"/>
                    <a:pt x="511048" y="12700"/>
                  </a:cubicBezTo>
                  <a:lnTo>
                    <a:pt x="122174" y="12700"/>
                  </a:lnTo>
                  <a:lnTo>
                    <a:pt x="122174" y="6350"/>
                  </a:lnTo>
                  <a:lnTo>
                    <a:pt x="122174" y="12700"/>
                  </a:lnTo>
                  <a:cubicBezTo>
                    <a:pt x="61722" y="12700"/>
                    <a:pt x="12700" y="61722"/>
                    <a:pt x="12700" y="122174"/>
                  </a:cubicBezTo>
                  <a:close/>
                </a:path>
              </a:pathLst>
            </a:custGeom>
            <a:solidFill>
              <a:srgbClr val="B2D4E5"/>
            </a:solidFill>
          </p:spPr>
        </p:sp>
      </p:grpSp>
      <p:sp>
        <p:nvSpPr>
          <p:cNvPr id="15" name="TextBox 15"/>
          <p:cNvSpPr txBox="1"/>
          <p:nvPr/>
        </p:nvSpPr>
        <p:spPr>
          <a:xfrm>
            <a:off x="9121735" y="3976717"/>
            <a:ext cx="2403306" cy="250865"/>
          </a:xfrm>
          <a:prstGeom prst="rect">
            <a:avLst/>
          </a:prstGeom>
        </p:spPr>
        <p:txBody>
          <a:bodyPr lIns="0" tIns="0" rIns="0" bIns="0" rtlCol="0" anchor="t">
            <a:spAutoFit/>
          </a:bodyPr>
          <a:lstStyle/>
          <a:p>
            <a:pPr algn="l">
              <a:lnSpc>
                <a:spcPts val="2545"/>
              </a:lnSpc>
            </a:pPr>
            <a:r>
              <a:rPr lang="en-US" sz="2036">
                <a:solidFill>
                  <a:srgbClr val="272525"/>
                </a:solidFill>
                <a:latin typeface="Arimo Bold"/>
                <a:ea typeface="Arimo Bold"/>
                <a:cs typeface="Arimo Bold"/>
                <a:sym typeface="Arimo Bold"/>
              </a:rPr>
              <a:t>Pre-Processing</a:t>
            </a:r>
          </a:p>
        </p:txBody>
      </p:sp>
      <p:sp>
        <p:nvSpPr>
          <p:cNvPr id="16" name="TextBox 16"/>
          <p:cNvSpPr txBox="1"/>
          <p:nvPr/>
        </p:nvSpPr>
        <p:spPr>
          <a:xfrm>
            <a:off x="9121735" y="4357420"/>
            <a:ext cx="8350776" cy="656272"/>
          </a:xfrm>
          <a:prstGeom prst="rect">
            <a:avLst/>
          </a:prstGeom>
        </p:spPr>
        <p:txBody>
          <a:bodyPr lIns="0" tIns="0" rIns="0" bIns="0" rtlCol="0" anchor="t">
            <a:spAutoFit/>
          </a:bodyPr>
          <a:lstStyle/>
          <a:p>
            <a:pPr algn="l">
              <a:lnSpc>
                <a:spcPts val="2606"/>
              </a:lnSpc>
            </a:pPr>
            <a:r>
              <a:rPr lang="en-US" sz="1628" dirty="0">
                <a:solidFill>
                  <a:srgbClr val="272525"/>
                </a:solidFill>
                <a:latin typeface="Arimo"/>
                <a:ea typeface="Arimo"/>
                <a:cs typeface="Arimo"/>
                <a:sym typeface="Arimo"/>
              </a:rPr>
              <a:t>This stage involves tasks such as removing irrelevant information, correcting grammatical errors and identifying key entities and concepts.</a:t>
            </a:r>
          </a:p>
        </p:txBody>
      </p:sp>
      <p:grpSp>
        <p:nvGrpSpPr>
          <p:cNvPr id="17" name="Group 17"/>
          <p:cNvGrpSpPr/>
          <p:nvPr/>
        </p:nvGrpSpPr>
        <p:grpSpPr>
          <a:xfrm>
            <a:off x="8125049" y="5925518"/>
            <a:ext cx="724049" cy="25748"/>
            <a:chOff x="0" y="0"/>
            <a:chExt cx="965398" cy="34330"/>
          </a:xfrm>
        </p:grpSpPr>
        <p:sp>
          <p:nvSpPr>
            <p:cNvPr id="18" name="Freeform 18"/>
            <p:cNvSpPr/>
            <p:nvPr/>
          </p:nvSpPr>
          <p:spPr>
            <a:xfrm>
              <a:off x="0" y="0"/>
              <a:ext cx="965327" cy="34290"/>
            </a:xfrm>
            <a:custGeom>
              <a:avLst/>
              <a:gdLst/>
              <a:ahLst/>
              <a:cxnLst/>
              <a:rect l="l" t="t" r="r" b="b"/>
              <a:pathLst>
                <a:path w="965327" h="34290">
                  <a:moveTo>
                    <a:pt x="0" y="17145"/>
                  </a:moveTo>
                  <a:cubicBezTo>
                    <a:pt x="0" y="7747"/>
                    <a:pt x="7747" y="0"/>
                    <a:pt x="17145" y="0"/>
                  </a:cubicBezTo>
                  <a:lnTo>
                    <a:pt x="948182" y="0"/>
                  </a:lnTo>
                  <a:cubicBezTo>
                    <a:pt x="957707" y="0"/>
                    <a:pt x="965327" y="7747"/>
                    <a:pt x="965327" y="17145"/>
                  </a:cubicBezTo>
                  <a:cubicBezTo>
                    <a:pt x="965327" y="26543"/>
                    <a:pt x="957707" y="34290"/>
                    <a:pt x="948182" y="34290"/>
                  </a:cubicBezTo>
                  <a:lnTo>
                    <a:pt x="17145" y="34290"/>
                  </a:lnTo>
                  <a:cubicBezTo>
                    <a:pt x="7747" y="34290"/>
                    <a:pt x="0" y="26670"/>
                    <a:pt x="0" y="17145"/>
                  </a:cubicBezTo>
                  <a:close/>
                </a:path>
              </a:pathLst>
            </a:custGeom>
            <a:solidFill>
              <a:srgbClr val="B2D4E5"/>
            </a:solidFill>
          </p:spPr>
        </p:sp>
      </p:grpSp>
      <p:grpSp>
        <p:nvGrpSpPr>
          <p:cNvPr id="19" name="Group 19"/>
          <p:cNvGrpSpPr/>
          <p:nvPr/>
        </p:nvGrpSpPr>
        <p:grpSpPr>
          <a:xfrm>
            <a:off x="7654900" y="5701010"/>
            <a:ext cx="474910" cy="474910"/>
            <a:chOff x="0" y="0"/>
            <a:chExt cx="633213" cy="633213"/>
          </a:xfrm>
        </p:grpSpPr>
        <p:sp>
          <p:nvSpPr>
            <p:cNvPr id="20" name="Freeform 20"/>
            <p:cNvSpPr/>
            <p:nvPr/>
          </p:nvSpPr>
          <p:spPr>
            <a:xfrm>
              <a:off x="6350" y="6350"/>
              <a:ext cx="620522" cy="620522"/>
            </a:xfrm>
            <a:custGeom>
              <a:avLst/>
              <a:gdLst/>
              <a:ahLst/>
              <a:cxnLst/>
              <a:rect l="l" t="t" r="r" b="b"/>
              <a:pathLst>
                <a:path w="620522" h="620522">
                  <a:moveTo>
                    <a:pt x="0" y="115824"/>
                  </a:moveTo>
                  <a:cubicBezTo>
                    <a:pt x="0" y="51816"/>
                    <a:pt x="51816" y="0"/>
                    <a:pt x="115824" y="0"/>
                  </a:cubicBezTo>
                  <a:lnTo>
                    <a:pt x="504698" y="0"/>
                  </a:lnTo>
                  <a:cubicBezTo>
                    <a:pt x="568706" y="0"/>
                    <a:pt x="620522" y="51816"/>
                    <a:pt x="620522" y="115824"/>
                  </a:cubicBezTo>
                  <a:lnTo>
                    <a:pt x="620522" y="504698"/>
                  </a:lnTo>
                  <a:cubicBezTo>
                    <a:pt x="620522" y="568706"/>
                    <a:pt x="568706" y="620522"/>
                    <a:pt x="504698" y="620522"/>
                  </a:cubicBezTo>
                  <a:lnTo>
                    <a:pt x="115824" y="620522"/>
                  </a:lnTo>
                  <a:cubicBezTo>
                    <a:pt x="51816" y="620522"/>
                    <a:pt x="0" y="568579"/>
                    <a:pt x="0" y="504698"/>
                  </a:cubicBezTo>
                  <a:close/>
                </a:path>
              </a:pathLst>
            </a:custGeom>
            <a:solidFill>
              <a:srgbClr val="CCEEFF"/>
            </a:solidFill>
          </p:spPr>
        </p:sp>
        <p:sp>
          <p:nvSpPr>
            <p:cNvPr id="21" name="Freeform 21"/>
            <p:cNvSpPr/>
            <p:nvPr/>
          </p:nvSpPr>
          <p:spPr>
            <a:xfrm>
              <a:off x="0" y="0"/>
              <a:ext cx="633222" cy="633222"/>
            </a:xfrm>
            <a:custGeom>
              <a:avLst/>
              <a:gdLst/>
              <a:ahLst/>
              <a:cxnLst/>
              <a:rect l="l" t="t" r="r" b="b"/>
              <a:pathLst>
                <a:path w="633222" h="633222">
                  <a:moveTo>
                    <a:pt x="0" y="122174"/>
                  </a:moveTo>
                  <a:cubicBezTo>
                    <a:pt x="0" y="54737"/>
                    <a:pt x="54737" y="0"/>
                    <a:pt x="122174" y="0"/>
                  </a:cubicBezTo>
                  <a:lnTo>
                    <a:pt x="511048" y="0"/>
                  </a:lnTo>
                  <a:lnTo>
                    <a:pt x="511048" y="6350"/>
                  </a:lnTo>
                  <a:lnTo>
                    <a:pt x="511048" y="0"/>
                  </a:lnTo>
                  <a:lnTo>
                    <a:pt x="511048" y="6350"/>
                  </a:lnTo>
                  <a:lnTo>
                    <a:pt x="511048" y="0"/>
                  </a:lnTo>
                  <a:cubicBezTo>
                    <a:pt x="578485" y="0"/>
                    <a:pt x="633222" y="54737"/>
                    <a:pt x="633222" y="122174"/>
                  </a:cubicBezTo>
                  <a:lnTo>
                    <a:pt x="626872" y="122174"/>
                  </a:lnTo>
                  <a:lnTo>
                    <a:pt x="633222" y="122174"/>
                  </a:lnTo>
                  <a:lnTo>
                    <a:pt x="633222" y="511048"/>
                  </a:lnTo>
                  <a:lnTo>
                    <a:pt x="626872" y="511048"/>
                  </a:lnTo>
                  <a:lnTo>
                    <a:pt x="633222" y="511048"/>
                  </a:lnTo>
                  <a:cubicBezTo>
                    <a:pt x="633222" y="578485"/>
                    <a:pt x="578485" y="633222"/>
                    <a:pt x="511048" y="633222"/>
                  </a:cubicBezTo>
                  <a:lnTo>
                    <a:pt x="511048" y="626872"/>
                  </a:lnTo>
                  <a:lnTo>
                    <a:pt x="511048" y="633222"/>
                  </a:lnTo>
                  <a:lnTo>
                    <a:pt x="122174" y="633222"/>
                  </a:lnTo>
                  <a:lnTo>
                    <a:pt x="122174" y="626872"/>
                  </a:lnTo>
                  <a:lnTo>
                    <a:pt x="122174" y="633222"/>
                  </a:lnTo>
                  <a:cubicBezTo>
                    <a:pt x="54737" y="633222"/>
                    <a:pt x="0" y="578485"/>
                    <a:pt x="0" y="511048"/>
                  </a:cubicBezTo>
                  <a:lnTo>
                    <a:pt x="0" y="122174"/>
                  </a:lnTo>
                  <a:lnTo>
                    <a:pt x="6350" y="122174"/>
                  </a:lnTo>
                  <a:lnTo>
                    <a:pt x="0" y="122174"/>
                  </a:lnTo>
                  <a:moveTo>
                    <a:pt x="12700" y="122174"/>
                  </a:moveTo>
                  <a:lnTo>
                    <a:pt x="12700" y="511048"/>
                  </a:lnTo>
                  <a:lnTo>
                    <a:pt x="6350" y="511048"/>
                  </a:lnTo>
                  <a:lnTo>
                    <a:pt x="12700" y="511048"/>
                  </a:lnTo>
                  <a:cubicBezTo>
                    <a:pt x="12700" y="571500"/>
                    <a:pt x="61722" y="620522"/>
                    <a:pt x="122174" y="620522"/>
                  </a:cubicBezTo>
                  <a:lnTo>
                    <a:pt x="511048" y="620522"/>
                  </a:lnTo>
                  <a:cubicBezTo>
                    <a:pt x="571500" y="620522"/>
                    <a:pt x="620522" y="571500"/>
                    <a:pt x="620522" y="511048"/>
                  </a:cubicBezTo>
                  <a:lnTo>
                    <a:pt x="620522" y="122174"/>
                  </a:lnTo>
                  <a:cubicBezTo>
                    <a:pt x="620522" y="61722"/>
                    <a:pt x="571500" y="12700"/>
                    <a:pt x="511048" y="12700"/>
                  </a:cubicBezTo>
                  <a:lnTo>
                    <a:pt x="122174" y="12700"/>
                  </a:lnTo>
                  <a:lnTo>
                    <a:pt x="122174" y="6350"/>
                  </a:lnTo>
                  <a:lnTo>
                    <a:pt x="122174" y="12700"/>
                  </a:lnTo>
                  <a:cubicBezTo>
                    <a:pt x="61722" y="12700"/>
                    <a:pt x="12700" y="61722"/>
                    <a:pt x="12700" y="122174"/>
                  </a:cubicBezTo>
                  <a:close/>
                </a:path>
              </a:pathLst>
            </a:custGeom>
            <a:solidFill>
              <a:srgbClr val="B2D4E5"/>
            </a:solidFill>
          </p:spPr>
        </p:sp>
      </p:grpSp>
      <p:sp>
        <p:nvSpPr>
          <p:cNvPr id="22" name="TextBox 22"/>
          <p:cNvSpPr txBox="1"/>
          <p:nvPr/>
        </p:nvSpPr>
        <p:spPr>
          <a:xfrm>
            <a:off x="9121735" y="5706695"/>
            <a:ext cx="2403306" cy="250865"/>
          </a:xfrm>
          <a:prstGeom prst="rect">
            <a:avLst/>
          </a:prstGeom>
        </p:spPr>
        <p:txBody>
          <a:bodyPr lIns="0" tIns="0" rIns="0" bIns="0" rtlCol="0" anchor="t">
            <a:spAutoFit/>
          </a:bodyPr>
          <a:lstStyle/>
          <a:p>
            <a:pPr algn="l">
              <a:lnSpc>
                <a:spcPts val="2545"/>
              </a:lnSpc>
            </a:pPr>
            <a:r>
              <a:rPr lang="en-US" sz="2036">
                <a:solidFill>
                  <a:srgbClr val="272525"/>
                </a:solidFill>
                <a:latin typeface="Arimo Bold"/>
                <a:ea typeface="Arimo Bold"/>
                <a:cs typeface="Arimo Bold"/>
                <a:sym typeface="Arimo Bold"/>
              </a:rPr>
              <a:t>Summarization</a:t>
            </a:r>
          </a:p>
        </p:txBody>
      </p:sp>
      <p:sp>
        <p:nvSpPr>
          <p:cNvPr id="23" name="TextBox 23"/>
          <p:cNvSpPr txBox="1"/>
          <p:nvPr/>
        </p:nvSpPr>
        <p:spPr>
          <a:xfrm>
            <a:off x="9121735" y="6087397"/>
            <a:ext cx="8350776" cy="656273"/>
          </a:xfrm>
          <a:prstGeom prst="rect">
            <a:avLst/>
          </a:prstGeom>
        </p:spPr>
        <p:txBody>
          <a:bodyPr lIns="0" tIns="0" rIns="0" bIns="0" rtlCol="0" anchor="t">
            <a:spAutoFit/>
          </a:bodyPr>
          <a:lstStyle/>
          <a:p>
            <a:pPr algn="l">
              <a:lnSpc>
                <a:spcPts val="2606"/>
              </a:lnSpc>
            </a:pPr>
            <a:r>
              <a:rPr lang="en-US" sz="1628">
                <a:solidFill>
                  <a:srgbClr val="272525"/>
                </a:solidFill>
                <a:latin typeface="Arimo"/>
                <a:ea typeface="Arimo"/>
                <a:cs typeface="Arimo"/>
                <a:sym typeface="Arimo"/>
              </a:rPr>
              <a:t>The summarization model utilizes techniques like sentence ranking and extractive summarization to identify the most important sentences and phrases in the transcript.</a:t>
            </a:r>
          </a:p>
        </p:txBody>
      </p:sp>
      <p:grpSp>
        <p:nvGrpSpPr>
          <p:cNvPr id="24" name="Group 24"/>
          <p:cNvGrpSpPr/>
          <p:nvPr/>
        </p:nvGrpSpPr>
        <p:grpSpPr>
          <a:xfrm>
            <a:off x="8125049" y="7655495"/>
            <a:ext cx="724049" cy="25748"/>
            <a:chOff x="0" y="0"/>
            <a:chExt cx="965398" cy="34330"/>
          </a:xfrm>
        </p:grpSpPr>
        <p:sp>
          <p:nvSpPr>
            <p:cNvPr id="25" name="Freeform 25"/>
            <p:cNvSpPr/>
            <p:nvPr/>
          </p:nvSpPr>
          <p:spPr>
            <a:xfrm>
              <a:off x="0" y="0"/>
              <a:ext cx="965327" cy="34290"/>
            </a:xfrm>
            <a:custGeom>
              <a:avLst/>
              <a:gdLst/>
              <a:ahLst/>
              <a:cxnLst/>
              <a:rect l="l" t="t" r="r" b="b"/>
              <a:pathLst>
                <a:path w="965327" h="34290">
                  <a:moveTo>
                    <a:pt x="0" y="17145"/>
                  </a:moveTo>
                  <a:cubicBezTo>
                    <a:pt x="0" y="7747"/>
                    <a:pt x="7747" y="0"/>
                    <a:pt x="17145" y="0"/>
                  </a:cubicBezTo>
                  <a:lnTo>
                    <a:pt x="948182" y="0"/>
                  </a:lnTo>
                  <a:cubicBezTo>
                    <a:pt x="957707" y="0"/>
                    <a:pt x="965327" y="7747"/>
                    <a:pt x="965327" y="17145"/>
                  </a:cubicBezTo>
                  <a:cubicBezTo>
                    <a:pt x="965327" y="26543"/>
                    <a:pt x="957707" y="34290"/>
                    <a:pt x="948182" y="34290"/>
                  </a:cubicBezTo>
                  <a:lnTo>
                    <a:pt x="17145" y="34290"/>
                  </a:lnTo>
                  <a:cubicBezTo>
                    <a:pt x="7747" y="34290"/>
                    <a:pt x="0" y="26670"/>
                    <a:pt x="0" y="17145"/>
                  </a:cubicBezTo>
                  <a:close/>
                </a:path>
              </a:pathLst>
            </a:custGeom>
            <a:solidFill>
              <a:srgbClr val="B2D4E5"/>
            </a:solidFill>
          </p:spPr>
        </p:sp>
      </p:grpSp>
      <p:grpSp>
        <p:nvGrpSpPr>
          <p:cNvPr id="26" name="Group 26"/>
          <p:cNvGrpSpPr/>
          <p:nvPr/>
        </p:nvGrpSpPr>
        <p:grpSpPr>
          <a:xfrm>
            <a:off x="7654900" y="7430989"/>
            <a:ext cx="474910" cy="474910"/>
            <a:chOff x="0" y="0"/>
            <a:chExt cx="633213" cy="633213"/>
          </a:xfrm>
        </p:grpSpPr>
        <p:sp>
          <p:nvSpPr>
            <p:cNvPr id="27" name="Freeform 27"/>
            <p:cNvSpPr/>
            <p:nvPr/>
          </p:nvSpPr>
          <p:spPr>
            <a:xfrm>
              <a:off x="6350" y="6350"/>
              <a:ext cx="620522" cy="620522"/>
            </a:xfrm>
            <a:custGeom>
              <a:avLst/>
              <a:gdLst/>
              <a:ahLst/>
              <a:cxnLst/>
              <a:rect l="l" t="t" r="r" b="b"/>
              <a:pathLst>
                <a:path w="620522" h="620522">
                  <a:moveTo>
                    <a:pt x="0" y="115824"/>
                  </a:moveTo>
                  <a:cubicBezTo>
                    <a:pt x="0" y="51816"/>
                    <a:pt x="51816" y="0"/>
                    <a:pt x="115824" y="0"/>
                  </a:cubicBezTo>
                  <a:lnTo>
                    <a:pt x="504698" y="0"/>
                  </a:lnTo>
                  <a:cubicBezTo>
                    <a:pt x="568706" y="0"/>
                    <a:pt x="620522" y="51816"/>
                    <a:pt x="620522" y="115824"/>
                  </a:cubicBezTo>
                  <a:lnTo>
                    <a:pt x="620522" y="504698"/>
                  </a:lnTo>
                  <a:cubicBezTo>
                    <a:pt x="620522" y="568706"/>
                    <a:pt x="568706" y="620522"/>
                    <a:pt x="504698" y="620522"/>
                  </a:cubicBezTo>
                  <a:lnTo>
                    <a:pt x="115824" y="620522"/>
                  </a:lnTo>
                  <a:cubicBezTo>
                    <a:pt x="51816" y="620522"/>
                    <a:pt x="0" y="568579"/>
                    <a:pt x="0" y="504698"/>
                  </a:cubicBezTo>
                  <a:close/>
                </a:path>
              </a:pathLst>
            </a:custGeom>
            <a:solidFill>
              <a:srgbClr val="CCEEFF"/>
            </a:solidFill>
          </p:spPr>
        </p:sp>
        <p:sp>
          <p:nvSpPr>
            <p:cNvPr id="28" name="Freeform 28"/>
            <p:cNvSpPr/>
            <p:nvPr/>
          </p:nvSpPr>
          <p:spPr>
            <a:xfrm>
              <a:off x="0" y="0"/>
              <a:ext cx="633222" cy="633222"/>
            </a:xfrm>
            <a:custGeom>
              <a:avLst/>
              <a:gdLst/>
              <a:ahLst/>
              <a:cxnLst/>
              <a:rect l="l" t="t" r="r" b="b"/>
              <a:pathLst>
                <a:path w="633222" h="633222">
                  <a:moveTo>
                    <a:pt x="0" y="122174"/>
                  </a:moveTo>
                  <a:cubicBezTo>
                    <a:pt x="0" y="54737"/>
                    <a:pt x="54737" y="0"/>
                    <a:pt x="122174" y="0"/>
                  </a:cubicBezTo>
                  <a:lnTo>
                    <a:pt x="511048" y="0"/>
                  </a:lnTo>
                  <a:lnTo>
                    <a:pt x="511048" y="6350"/>
                  </a:lnTo>
                  <a:lnTo>
                    <a:pt x="511048" y="0"/>
                  </a:lnTo>
                  <a:lnTo>
                    <a:pt x="511048" y="6350"/>
                  </a:lnTo>
                  <a:lnTo>
                    <a:pt x="511048" y="0"/>
                  </a:lnTo>
                  <a:cubicBezTo>
                    <a:pt x="578485" y="0"/>
                    <a:pt x="633222" y="54737"/>
                    <a:pt x="633222" y="122174"/>
                  </a:cubicBezTo>
                  <a:lnTo>
                    <a:pt x="626872" y="122174"/>
                  </a:lnTo>
                  <a:lnTo>
                    <a:pt x="633222" y="122174"/>
                  </a:lnTo>
                  <a:lnTo>
                    <a:pt x="633222" y="511048"/>
                  </a:lnTo>
                  <a:lnTo>
                    <a:pt x="626872" y="511048"/>
                  </a:lnTo>
                  <a:lnTo>
                    <a:pt x="633222" y="511048"/>
                  </a:lnTo>
                  <a:cubicBezTo>
                    <a:pt x="633222" y="578485"/>
                    <a:pt x="578485" y="633222"/>
                    <a:pt x="511048" y="633222"/>
                  </a:cubicBezTo>
                  <a:lnTo>
                    <a:pt x="511048" y="626872"/>
                  </a:lnTo>
                  <a:lnTo>
                    <a:pt x="511048" y="633222"/>
                  </a:lnTo>
                  <a:lnTo>
                    <a:pt x="122174" y="633222"/>
                  </a:lnTo>
                  <a:lnTo>
                    <a:pt x="122174" y="626872"/>
                  </a:lnTo>
                  <a:lnTo>
                    <a:pt x="122174" y="633222"/>
                  </a:lnTo>
                  <a:cubicBezTo>
                    <a:pt x="54737" y="633222"/>
                    <a:pt x="0" y="578485"/>
                    <a:pt x="0" y="511048"/>
                  </a:cubicBezTo>
                  <a:lnTo>
                    <a:pt x="0" y="122174"/>
                  </a:lnTo>
                  <a:lnTo>
                    <a:pt x="6350" y="122174"/>
                  </a:lnTo>
                  <a:lnTo>
                    <a:pt x="0" y="122174"/>
                  </a:lnTo>
                  <a:moveTo>
                    <a:pt x="12700" y="122174"/>
                  </a:moveTo>
                  <a:lnTo>
                    <a:pt x="12700" y="511048"/>
                  </a:lnTo>
                  <a:lnTo>
                    <a:pt x="6350" y="511048"/>
                  </a:lnTo>
                  <a:lnTo>
                    <a:pt x="12700" y="511048"/>
                  </a:lnTo>
                  <a:cubicBezTo>
                    <a:pt x="12700" y="571500"/>
                    <a:pt x="61722" y="620522"/>
                    <a:pt x="122174" y="620522"/>
                  </a:cubicBezTo>
                  <a:lnTo>
                    <a:pt x="511048" y="620522"/>
                  </a:lnTo>
                  <a:cubicBezTo>
                    <a:pt x="571500" y="620522"/>
                    <a:pt x="620522" y="571500"/>
                    <a:pt x="620522" y="511048"/>
                  </a:cubicBezTo>
                  <a:lnTo>
                    <a:pt x="620522" y="122174"/>
                  </a:lnTo>
                  <a:cubicBezTo>
                    <a:pt x="620522" y="61722"/>
                    <a:pt x="571500" y="12700"/>
                    <a:pt x="511048" y="12700"/>
                  </a:cubicBezTo>
                  <a:lnTo>
                    <a:pt x="122174" y="12700"/>
                  </a:lnTo>
                  <a:lnTo>
                    <a:pt x="122174" y="6350"/>
                  </a:lnTo>
                  <a:lnTo>
                    <a:pt x="122174" y="12700"/>
                  </a:lnTo>
                  <a:cubicBezTo>
                    <a:pt x="61722" y="12700"/>
                    <a:pt x="12700" y="61722"/>
                    <a:pt x="12700" y="122174"/>
                  </a:cubicBezTo>
                  <a:close/>
                </a:path>
              </a:pathLst>
            </a:custGeom>
            <a:solidFill>
              <a:srgbClr val="B2D4E5"/>
            </a:solidFill>
          </p:spPr>
        </p:sp>
      </p:grpSp>
      <p:sp>
        <p:nvSpPr>
          <p:cNvPr id="29" name="TextBox 29"/>
          <p:cNvSpPr txBox="1"/>
          <p:nvPr/>
        </p:nvSpPr>
        <p:spPr>
          <a:xfrm>
            <a:off x="9121735" y="7436674"/>
            <a:ext cx="2403306" cy="250865"/>
          </a:xfrm>
          <a:prstGeom prst="rect">
            <a:avLst/>
          </a:prstGeom>
        </p:spPr>
        <p:txBody>
          <a:bodyPr lIns="0" tIns="0" rIns="0" bIns="0" rtlCol="0" anchor="t">
            <a:spAutoFit/>
          </a:bodyPr>
          <a:lstStyle/>
          <a:p>
            <a:pPr algn="l">
              <a:lnSpc>
                <a:spcPts val="2545"/>
              </a:lnSpc>
            </a:pPr>
            <a:r>
              <a:rPr lang="en-US" sz="2036">
                <a:solidFill>
                  <a:srgbClr val="272525"/>
                </a:solidFill>
                <a:latin typeface="Arimo Bold"/>
                <a:ea typeface="Arimo Bold"/>
                <a:cs typeface="Arimo Bold"/>
                <a:sym typeface="Arimo Bold"/>
              </a:rPr>
              <a:t>Post-Processing</a:t>
            </a:r>
          </a:p>
        </p:txBody>
      </p:sp>
      <p:sp>
        <p:nvSpPr>
          <p:cNvPr id="30" name="TextBox 30"/>
          <p:cNvSpPr txBox="1"/>
          <p:nvPr/>
        </p:nvSpPr>
        <p:spPr>
          <a:xfrm>
            <a:off x="9121735" y="7817376"/>
            <a:ext cx="8350776" cy="656273"/>
          </a:xfrm>
          <a:prstGeom prst="rect">
            <a:avLst/>
          </a:prstGeom>
        </p:spPr>
        <p:txBody>
          <a:bodyPr lIns="0" tIns="0" rIns="0" bIns="0" rtlCol="0" anchor="t">
            <a:spAutoFit/>
          </a:bodyPr>
          <a:lstStyle/>
          <a:p>
            <a:pPr algn="l">
              <a:lnSpc>
                <a:spcPts val="2606"/>
              </a:lnSpc>
            </a:pPr>
            <a:r>
              <a:rPr lang="en-US" sz="1628">
                <a:solidFill>
                  <a:srgbClr val="272525"/>
                </a:solidFill>
                <a:latin typeface="Arimo"/>
                <a:ea typeface="Arimo"/>
                <a:cs typeface="Arimo"/>
                <a:sym typeface="Arimo"/>
              </a:rPr>
              <a:t>The final stage involves formatting the summary for readability and ensuring that it captures the essence of the video content.</a:t>
            </a:r>
          </a:p>
        </p:txBody>
      </p:sp>
      <p:sp>
        <p:nvSpPr>
          <p:cNvPr id="31" name="TextBox 31"/>
          <p:cNvSpPr txBox="1"/>
          <p:nvPr/>
        </p:nvSpPr>
        <p:spPr>
          <a:xfrm>
            <a:off x="7752621" y="4017836"/>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1</a:t>
            </a:r>
          </a:p>
        </p:txBody>
      </p:sp>
      <p:sp>
        <p:nvSpPr>
          <p:cNvPr id="32" name="TextBox 32"/>
          <p:cNvSpPr txBox="1"/>
          <p:nvPr/>
        </p:nvSpPr>
        <p:spPr>
          <a:xfrm>
            <a:off x="7741324" y="5747815"/>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2</a:t>
            </a:r>
          </a:p>
        </p:txBody>
      </p:sp>
      <p:sp>
        <p:nvSpPr>
          <p:cNvPr id="33" name="TextBox 33"/>
          <p:cNvSpPr txBox="1"/>
          <p:nvPr/>
        </p:nvSpPr>
        <p:spPr>
          <a:xfrm>
            <a:off x="7767072" y="7490741"/>
            <a:ext cx="276464" cy="383981"/>
          </a:xfrm>
          <a:prstGeom prst="rect">
            <a:avLst/>
          </a:prstGeom>
        </p:spPr>
        <p:txBody>
          <a:bodyPr lIns="0" tIns="0" rIns="0" bIns="0" rtlCol="0" anchor="t">
            <a:spAutoFit/>
          </a:bodyPr>
          <a:lstStyle/>
          <a:p>
            <a:pPr algn="ctr">
              <a:lnSpc>
                <a:spcPts val="2746"/>
              </a:lnSpc>
            </a:pPr>
            <a:r>
              <a:rPr lang="en-US" sz="2746">
                <a:solidFill>
                  <a:srgbClr val="272525"/>
                </a:solidFill>
                <a:latin typeface="Arimo Bold"/>
                <a:ea typeface="Arimo Bold"/>
                <a:cs typeface="Arimo Bold"/>
                <a:sym typeface="Arimo Bold"/>
              </a:rPr>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1083677" y="2252692"/>
            <a:ext cx="6905357" cy="851684"/>
          </a:xfrm>
          <a:prstGeom prst="rect">
            <a:avLst/>
          </a:prstGeom>
        </p:spPr>
        <p:txBody>
          <a:bodyPr lIns="0" tIns="0" rIns="0" bIns="0" rtlCol="0" anchor="t">
            <a:spAutoFit/>
          </a:bodyPr>
          <a:lstStyle/>
          <a:p>
            <a:pPr algn="l">
              <a:lnSpc>
                <a:spcPts val="6976"/>
              </a:lnSpc>
            </a:pPr>
            <a:r>
              <a:rPr lang="en-US" sz="5581">
                <a:solidFill>
                  <a:srgbClr val="000000"/>
                </a:solidFill>
                <a:latin typeface="Arimo Bold"/>
                <a:ea typeface="Arimo Bold"/>
                <a:cs typeface="Arimo Bold"/>
                <a:sym typeface="Arimo Bold"/>
              </a:rPr>
              <a:t>Existing Systems</a:t>
            </a:r>
          </a:p>
        </p:txBody>
      </p:sp>
      <p:sp>
        <p:nvSpPr>
          <p:cNvPr id="6" name="TextBox 6"/>
          <p:cNvSpPr txBox="1"/>
          <p:nvPr/>
        </p:nvSpPr>
        <p:spPr>
          <a:xfrm>
            <a:off x="1083677" y="3667601"/>
            <a:ext cx="16120646" cy="911066"/>
          </a:xfrm>
          <a:prstGeom prst="rect">
            <a:avLst/>
          </a:prstGeom>
        </p:spPr>
        <p:txBody>
          <a:bodyPr lIns="0" tIns="0" rIns="0" bIns="0" rtlCol="0" anchor="t">
            <a:spAutoFit/>
          </a:bodyPr>
          <a:lstStyle/>
          <a:p>
            <a:pPr algn="l">
              <a:lnSpc>
                <a:spcPts val="3572"/>
              </a:lnSpc>
            </a:pPr>
            <a:r>
              <a:rPr lang="en-US" sz="2232" dirty="0">
                <a:solidFill>
                  <a:srgbClr val="272525"/>
                </a:solidFill>
                <a:latin typeface="Arimo"/>
                <a:ea typeface="Arimo"/>
                <a:cs typeface="Arimo"/>
                <a:sym typeface="Arimo"/>
              </a:rPr>
              <a:t>Several existing systems address the challenge of summarizing YouTube video transcripts. However, many existing solutions rely on rule-based approaches, which can be inflexible and struggle with complex language structures.</a:t>
            </a:r>
          </a:p>
        </p:txBody>
      </p:sp>
      <p:sp>
        <p:nvSpPr>
          <p:cNvPr id="7" name="TextBox 7"/>
          <p:cNvSpPr txBox="1"/>
          <p:nvPr/>
        </p:nvSpPr>
        <p:spPr>
          <a:xfrm>
            <a:off x="1083677" y="5243989"/>
            <a:ext cx="5892948" cy="449040"/>
          </a:xfrm>
          <a:prstGeom prst="rect">
            <a:avLst/>
          </a:prstGeom>
        </p:spPr>
        <p:txBody>
          <a:bodyPr lIns="0" tIns="0" rIns="0" bIns="0" rtlCol="0" anchor="t">
            <a:spAutoFit/>
          </a:bodyPr>
          <a:lstStyle/>
          <a:p>
            <a:pPr algn="l">
              <a:lnSpc>
                <a:spcPts val="3488"/>
              </a:lnSpc>
            </a:pPr>
            <a:r>
              <a:rPr lang="en-US" sz="2791" dirty="0">
                <a:solidFill>
                  <a:srgbClr val="000000"/>
                </a:solidFill>
                <a:latin typeface="Arimo Bold"/>
                <a:ea typeface="Arimo Bold"/>
                <a:cs typeface="Arimo Bold"/>
                <a:sym typeface="Arimo Bold"/>
              </a:rPr>
              <a:t>Rule-Based Summarization</a:t>
            </a:r>
          </a:p>
        </p:txBody>
      </p:sp>
      <p:sp>
        <p:nvSpPr>
          <p:cNvPr id="8" name="TextBox 8"/>
          <p:cNvSpPr txBox="1"/>
          <p:nvPr/>
        </p:nvSpPr>
        <p:spPr>
          <a:xfrm>
            <a:off x="1083677" y="5816202"/>
            <a:ext cx="7623006" cy="1364695"/>
          </a:xfrm>
          <a:prstGeom prst="rect">
            <a:avLst/>
          </a:prstGeom>
        </p:spPr>
        <p:txBody>
          <a:bodyPr lIns="0" tIns="0" rIns="0" bIns="0" rtlCol="0" anchor="t">
            <a:spAutoFit/>
          </a:bodyPr>
          <a:lstStyle/>
          <a:p>
            <a:pPr algn="l">
              <a:lnSpc>
                <a:spcPts val="3572"/>
              </a:lnSpc>
            </a:pPr>
            <a:r>
              <a:rPr lang="en-US" sz="2232" dirty="0">
                <a:solidFill>
                  <a:srgbClr val="272525"/>
                </a:solidFill>
                <a:latin typeface="Arimo"/>
                <a:ea typeface="Arimo"/>
                <a:cs typeface="Arimo"/>
                <a:sym typeface="Arimo"/>
              </a:rPr>
              <a:t>These systems rely on predefined rules to identify important sentences. They may struggle with complex language and nuances.</a:t>
            </a:r>
          </a:p>
        </p:txBody>
      </p:sp>
      <p:sp>
        <p:nvSpPr>
          <p:cNvPr id="9" name="TextBox 9"/>
          <p:cNvSpPr txBox="1"/>
          <p:nvPr/>
        </p:nvSpPr>
        <p:spPr>
          <a:xfrm>
            <a:off x="9590841" y="5243989"/>
            <a:ext cx="7668459" cy="449040"/>
          </a:xfrm>
          <a:prstGeom prst="rect">
            <a:avLst/>
          </a:prstGeom>
        </p:spPr>
        <p:txBody>
          <a:bodyPr lIns="0" tIns="0" rIns="0" bIns="0" rtlCol="0" anchor="t">
            <a:spAutoFit/>
          </a:bodyPr>
          <a:lstStyle/>
          <a:p>
            <a:pPr algn="l">
              <a:lnSpc>
                <a:spcPts val="3488"/>
              </a:lnSpc>
            </a:pPr>
            <a:r>
              <a:rPr lang="en-US" sz="2791">
                <a:solidFill>
                  <a:srgbClr val="000000"/>
                </a:solidFill>
                <a:latin typeface="Arimo Bold"/>
                <a:ea typeface="Arimo Bold"/>
                <a:cs typeface="Arimo Bold"/>
                <a:sym typeface="Arimo Bold"/>
              </a:rPr>
              <a:t>Machine Learning-Based Summarization</a:t>
            </a:r>
          </a:p>
        </p:txBody>
      </p:sp>
      <p:sp>
        <p:nvSpPr>
          <p:cNvPr id="10" name="TextBox 10"/>
          <p:cNvSpPr txBox="1"/>
          <p:nvPr/>
        </p:nvSpPr>
        <p:spPr>
          <a:xfrm>
            <a:off x="9581318" y="5816202"/>
            <a:ext cx="7623006" cy="1818322"/>
          </a:xfrm>
          <a:prstGeom prst="rect">
            <a:avLst/>
          </a:prstGeom>
        </p:spPr>
        <p:txBody>
          <a:bodyPr lIns="0" tIns="0" rIns="0" bIns="0" rtlCol="0" anchor="t">
            <a:spAutoFit/>
          </a:bodyPr>
          <a:lstStyle/>
          <a:p>
            <a:pPr algn="l">
              <a:lnSpc>
                <a:spcPts val="3572"/>
              </a:lnSpc>
            </a:pPr>
            <a:r>
              <a:rPr lang="en-US" sz="2232" dirty="0">
                <a:solidFill>
                  <a:srgbClr val="272525"/>
                </a:solidFill>
                <a:latin typeface="Arimo"/>
                <a:ea typeface="Arimo"/>
                <a:cs typeface="Arimo"/>
                <a:sym typeface="Arimo"/>
              </a:rPr>
              <a:t>These systems leverage machine learning algorithms to learn patterns from data and produce more accurate summaries. They are more flexible and can handle complex language.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38100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685800" y="3314700"/>
            <a:ext cx="6823891" cy="3802625"/>
          </a:xfrm>
          <a:custGeom>
            <a:avLst/>
            <a:gdLst/>
            <a:ahLst/>
            <a:cxnLst/>
            <a:rect l="l" t="t" r="r" b="b"/>
            <a:pathLst>
              <a:path w="7469881" h="3782513">
                <a:moveTo>
                  <a:pt x="0" y="0"/>
                </a:moveTo>
                <a:lnTo>
                  <a:pt x="7469881" y="0"/>
                </a:lnTo>
                <a:lnTo>
                  <a:pt x="7469881" y="3782513"/>
                </a:lnTo>
                <a:lnTo>
                  <a:pt x="0" y="3782513"/>
                </a:lnTo>
                <a:lnTo>
                  <a:pt x="0" y="0"/>
                </a:lnTo>
                <a:close/>
              </a:path>
            </a:pathLst>
          </a:custGeom>
          <a:blipFill>
            <a:blip r:embed="rId4"/>
            <a:stretch>
              <a:fillRect l="-2446" t="-6901" b="-6901"/>
            </a:stretch>
          </a:blipFill>
        </p:spPr>
      </p:sp>
      <p:sp>
        <p:nvSpPr>
          <p:cNvPr id="6" name="TextBox 6"/>
          <p:cNvSpPr txBox="1"/>
          <p:nvPr/>
        </p:nvSpPr>
        <p:spPr>
          <a:xfrm>
            <a:off x="3886200" y="647700"/>
            <a:ext cx="8083034" cy="851684"/>
          </a:xfrm>
          <a:prstGeom prst="rect">
            <a:avLst/>
          </a:prstGeom>
        </p:spPr>
        <p:txBody>
          <a:bodyPr lIns="0" tIns="0" rIns="0" bIns="0" rtlCol="0" anchor="t">
            <a:spAutoFit/>
          </a:bodyPr>
          <a:lstStyle/>
          <a:p>
            <a:pPr algn="l">
              <a:lnSpc>
                <a:spcPts val="6976"/>
              </a:lnSpc>
            </a:pPr>
            <a:r>
              <a:rPr lang="en-US" sz="5581" dirty="0">
                <a:solidFill>
                  <a:srgbClr val="000000"/>
                </a:solidFill>
                <a:latin typeface="Arimo Bold"/>
                <a:ea typeface="Arimo Bold"/>
                <a:cs typeface="Arimo Bold"/>
                <a:sym typeface="Arimo Bold"/>
              </a:rPr>
              <a:t>Software and Hardware</a:t>
            </a:r>
          </a:p>
        </p:txBody>
      </p:sp>
      <p:sp>
        <p:nvSpPr>
          <p:cNvPr id="7" name="TextBox 7"/>
          <p:cNvSpPr txBox="1"/>
          <p:nvPr/>
        </p:nvSpPr>
        <p:spPr>
          <a:xfrm>
            <a:off x="7914739" y="1881179"/>
            <a:ext cx="9262646" cy="1364695"/>
          </a:xfrm>
          <a:prstGeom prst="rect">
            <a:avLst/>
          </a:prstGeom>
        </p:spPr>
        <p:txBody>
          <a:bodyPr lIns="0" tIns="0" rIns="0" bIns="0" rtlCol="0" anchor="t">
            <a:spAutoFit/>
          </a:bodyPr>
          <a:lstStyle/>
          <a:p>
            <a:pPr algn="l">
              <a:lnSpc>
                <a:spcPts val="3572"/>
              </a:lnSpc>
            </a:pPr>
            <a:r>
              <a:rPr lang="en-US" sz="2232" dirty="0">
                <a:solidFill>
                  <a:srgbClr val="272525"/>
                </a:solidFill>
                <a:latin typeface="Arimo"/>
                <a:ea typeface="Arimo"/>
                <a:cs typeface="Arimo"/>
                <a:sym typeface="Arimo"/>
              </a:rPr>
              <a:t>The YouTube Transcript Summarizer requires robust software and hardware infrastructure to handle large volumes of data and perform computationally intensive tasks.</a:t>
            </a:r>
          </a:p>
        </p:txBody>
      </p:sp>
      <p:grpSp>
        <p:nvGrpSpPr>
          <p:cNvPr id="8" name="Group 8"/>
          <p:cNvGrpSpPr/>
          <p:nvPr/>
        </p:nvGrpSpPr>
        <p:grpSpPr>
          <a:xfrm>
            <a:off x="7914739" y="3674499"/>
            <a:ext cx="9222998" cy="6235934"/>
            <a:chOff x="0" y="0"/>
            <a:chExt cx="12619435" cy="8532363"/>
          </a:xfrm>
        </p:grpSpPr>
        <p:sp>
          <p:nvSpPr>
            <p:cNvPr id="9" name="Freeform 9"/>
            <p:cNvSpPr/>
            <p:nvPr/>
          </p:nvSpPr>
          <p:spPr>
            <a:xfrm>
              <a:off x="0" y="0"/>
              <a:ext cx="12619355" cy="8532452"/>
            </a:xfrm>
            <a:custGeom>
              <a:avLst/>
              <a:gdLst/>
              <a:ahLst/>
              <a:cxnLst/>
              <a:rect l="l" t="t" r="r" b="b"/>
              <a:pathLst>
                <a:path w="12619355" h="8532452">
                  <a:moveTo>
                    <a:pt x="0" y="268119"/>
                  </a:moveTo>
                  <a:cubicBezTo>
                    <a:pt x="0" y="120080"/>
                    <a:pt x="85090" y="0"/>
                    <a:pt x="190119" y="0"/>
                  </a:cubicBezTo>
                  <a:lnTo>
                    <a:pt x="12429236" y="0"/>
                  </a:lnTo>
                  <a:lnTo>
                    <a:pt x="12429236" y="8961"/>
                  </a:lnTo>
                  <a:lnTo>
                    <a:pt x="12429236" y="0"/>
                  </a:lnTo>
                  <a:cubicBezTo>
                    <a:pt x="12534265" y="0"/>
                    <a:pt x="12619355" y="120080"/>
                    <a:pt x="12619355" y="268119"/>
                  </a:cubicBezTo>
                  <a:lnTo>
                    <a:pt x="12613005" y="268119"/>
                  </a:lnTo>
                  <a:lnTo>
                    <a:pt x="12619355" y="268119"/>
                  </a:lnTo>
                  <a:lnTo>
                    <a:pt x="12619355" y="8264370"/>
                  </a:lnTo>
                  <a:lnTo>
                    <a:pt x="12613005" y="8264370"/>
                  </a:lnTo>
                  <a:lnTo>
                    <a:pt x="12619355" y="8264370"/>
                  </a:lnTo>
                  <a:cubicBezTo>
                    <a:pt x="12619355" y="8412409"/>
                    <a:pt x="12534265" y="8532452"/>
                    <a:pt x="12429236" y="8532452"/>
                  </a:cubicBezTo>
                  <a:lnTo>
                    <a:pt x="12429236" y="8523528"/>
                  </a:lnTo>
                  <a:lnTo>
                    <a:pt x="12429236" y="8532452"/>
                  </a:lnTo>
                  <a:lnTo>
                    <a:pt x="190119" y="8532452"/>
                  </a:lnTo>
                  <a:lnTo>
                    <a:pt x="190119" y="8523528"/>
                  </a:lnTo>
                  <a:lnTo>
                    <a:pt x="190119" y="8532452"/>
                  </a:lnTo>
                  <a:cubicBezTo>
                    <a:pt x="85090" y="8532310"/>
                    <a:pt x="0" y="8412409"/>
                    <a:pt x="0" y="8264370"/>
                  </a:cubicBezTo>
                  <a:lnTo>
                    <a:pt x="0" y="268119"/>
                  </a:lnTo>
                  <a:lnTo>
                    <a:pt x="6350" y="268119"/>
                  </a:lnTo>
                  <a:lnTo>
                    <a:pt x="0" y="268119"/>
                  </a:lnTo>
                  <a:moveTo>
                    <a:pt x="12700" y="268119"/>
                  </a:moveTo>
                  <a:lnTo>
                    <a:pt x="12700" y="8264370"/>
                  </a:lnTo>
                  <a:lnTo>
                    <a:pt x="6350" y="8264370"/>
                  </a:lnTo>
                  <a:lnTo>
                    <a:pt x="12700" y="8264370"/>
                  </a:lnTo>
                  <a:cubicBezTo>
                    <a:pt x="12700" y="8402551"/>
                    <a:pt x="92202" y="8514566"/>
                    <a:pt x="190119" y="8514566"/>
                  </a:cubicBezTo>
                  <a:lnTo>
                    <a:pt x="12429236" y="8514566"/>
                  </a:lnTo>
                  <a:cubicBezTo>
                    <a:pt x="12527280" y="8514566"/>
                    <a:pt x="12606655" y="8402551"/>
                    <a:pt x="12606655" y="8264370"/>
                  </a:cubicBezTo>
                  <a:lnTo>
                    <a:pt x="12606655" y="268119"/>
                  </a:lnTo>
                  <a:cubicBezTo>
                    <a:pt x="12606782" y="129937"/>
                    <a:pt x="12527280" y="17922"/>
                    <a:pt x="12429236" y="17922"/>
                  </a:cubicBezTo>
                  <a:lnTo>
                    <a:pt x="190119" y="17922"/>
                  </a:lnTo>
                  <a:lnTo>
                    <a:pt x="190119" y="8961"/>
                  </a:lnTo>
                  <a:lnTo>
                    <a:pt x="190119" y="17922"/>
                  </a:lnTo>
                  <a:cubicBezTo>
                    <a:pt x="92202" y="17922"/>
                    <a:pt x="12700" y="129937"/>
                    <a:pt x="12700" y="268119"/>
                  </a:cubicBezTo>
                  <a:close/>
                </a:path>
              </a:pathLst>
            </a:custGeom>
            <a:solidFill>
              <a:srgbClr val="000000">
                <a:alpha val="7843"/>
              </a:srgbClr>
            </a:solidFill>
          </p:spPr>
        </p:sp>
      </p:grpSp>
      <p:grpSp>
        <p:nvGrpSpPr>
          <p:cNvPr id="10" name="Group 10"/>
          <p:cNvGrpSpPr/>
          <p:nvPr/>
        </p:nvGrpSpPr>
        <p:grpSpPr>
          <a:xfrm>
            <a:off x="7914739" y="3416975"/>
            <a:ext cx="9426476" cy="1720155"/>
            <a:chOff x="0" y="0"/>
            <a:chExt cx="12568635" cy="2293540"/>
          </a:xfrm>
        </p:grpSpPr>
        <p:sp>
          <p:nvSpPr>
            <p:cNvPr id="11" name="Freeform 11"/>
            <p:cNvSpPr/>
            <p:nvPr/>
          </p:nvSpPr>
          <p:spPr>
            <a:xfrm>
              <a:off x="0" y="0"/>
              <a:ext cx="12568682" cy="2293493"/>
            </a:xfrm>
            <a:custGeom>
              <a:avLst/>
              <a:gdLst/>
              <a:ahLst/>
              <a:cxnLst/>
              <a:rect l="l" t="t" r="r" b="b"/>
              <a:pathLst>
                <a:path w="12568682" h="2293493">
                  <a:moveTo>
                    <a:pt x="0" y="0"/>
                  </a:moveTo>
                  <a:lnTo>
                    <a:pt x="12568682" y="0"/>
                  </a:lnTo>
                  <a:lnTo>
                    <a:pt x="12568682" y="2293493"/>
                  </a:lnTo>
                  <a:lnTo>
                    <a:pt x="0" y="2293493"/>
                  </a:lnTo>
                  <a:close/>
                </a:path>
              </a:pathLst>
            </a:custGeom>
            <a:solidFill>
              <a:srgbClr val="FFFFFF">
                <a:alpha val="3922"/>
              </a:srgbClr>
            </a:solidFill>
          </p:spPr>
        </p:sp>
      </p:grpSp>
      <p:sp>
        <p:nvSpPr>
          <p:cNvPr id="12" name="TextBox 12"/>
          <p:cNvSpPr txBox="1"/>
          <p:nvPr/>
        </p:nvSpPr>
        <p:spPr>
          <a:xfrm>
            <a:off x="8234720" y="3914805"/>
            <a:ext cx="3958560" cy="457439"/>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Software</a:t>
            </a:r>
          </a:p>
        </p:txBody>
      </p:sp>
      <p:sp>
        <p:nvSpPr>
          <p:cNvPr id="13" name="TextBox 13"/>
          <p:cNvSpPr txBox="1"/>
          <p:nvPr/>
        </p:nvSpPr>
        <p:spPr>
          <a:xfrm>
            <a:off x="12850505" y="3914805"/>
            <a:ext cx="3812039" cy="1364695"/>
          </a:xfrm>
          <a:prstGeom prst="rect">
            <a:avLst/>
          </a:prstGeom>
        </p:spPr>
        <p:txBody>
          <a:bodyPr lIns="0" tIns="0" rIns="0" bIns="0" rtlCol="0" anchor="t">
            <a:spAutoFit/>
          </a:bodyPr>
          <a:lstStyle/>
          <a:p>
            <a:pPr algn="l">
              <a:lnSpc>
                <a:spcPts val="3572"/>
              </a:lnSpc>
            </a:pPr>
            <a:r>
              <a:rPr lang="en-US" sz="2232">
                <a:solidFill>
                  <a:srgbClr val="272525"/>
                </a:solidFill>
                <a:latin typeface="Arimo"/>
                <a:ea typeface="Arimo"/>
                <a:cs typeface="Arimo"/>
                <a:sym typeface="Arimo"/>
              </a:rPr>
              <a:t>Python 3.x, Streamlit, Youtube Transcript API, SpaCy, Hugging Face Transformers(BART), gTTs </a:t>
            </a:r>
          </a:p>
        </p:txBody>
      </p:sp>
      <p:grpSp>
        <p:nvGrpSpPr>
          <p:cNvPr id="14" name="Group 14"/>
          <p:cNvGrpSpPr/>
          <p:nvPr/>
        </p:nvGrpSpPr>
        <p:grpSpPr>
          <a:xfrm>
            <a:off x="7845475" y="6637466"/>
            <a:ext cx="9445526" cy="3402679"/>
            <a:chOff x="0" y="0"/>
            <a:chExt cx="12594035" cy="4536905"/>
          </a:xfrm>
        </p:grpSpPr>
        <p:sp>
          <p:nvSpPr>
            <p:cNvPr id="15" name="Freeform 15"/>
            <p:cNvSpPr/>
            <p:nvPr/>
          </p:nvSpPr>
          <p:spPr>
            <a:xfrm>
              <a:off x="0" y="0"/>
              <a:ext cx="12594082" cy="4536916"/>
            </a:xfrm>
            <a:custGeom>
              <a:avLst/>
              <a:gdLst/>
              <a:ahLst/>
              <a:cxnLst/>
              <a:rect l="l" t="t" r="r" b="b"/>
              <a:pathLst>
                <a:path w="12594082" h="4536916">
                  <a:moveTo>
                    <a:pt x="0" y="0"/>
                  </a:moveTo>
                  <a:lnTo>
                    <a:pt x="12594082" y="0"/>
                  </a:lnTo>
                  <a:lnTo>
                    <a:pt x="12594082" y="4536916"/>
                  </a:lnTo>
                  <a:lnTo>
                    <a:pt x="0" y="4536916"/>
                  </a:lnTo>
                  <a:close/>
                </a:path>
              </a:pathLst>
            </a:custGeom>
            <a:solidFill>
              <a:srgbClr val="000000">
                <a:alpha val="3922"/>
              </a:srgbClr>
            </a:solidFill>
          </p:spPr>
        </p:sp>
      </p:grpSp>
      <p:sp>
        <p:nvSpPr>
          <p:cNvPr id="16" name="TextBox 16"/>
          <p:cNvSpPr txBox="1"/>
          <p:nvPr/>
        </p:nvSpPr>
        <p:spPr>
          <a:xfrm>
            <a:off x="8234720" y="6458794"/>
            <a:ext cx="3958560" cy="877091"/>
          </a:xfrm>
          <a:prstGeom prst="rect">
            <a:avLst/>
          </a:prstGeom>
        </p:spPr>
        <p:txBody>
          <a:bodyPr lIns="0" tIns="0" rIns="0" bIns="0" rtlCol="0" anchor="t">
            <a:spAutoFit/>
          </a:bodyPr>
          <a:lstStyle/>
          <a:p>
            <a:pPr algn="l">
              <a:lnSpc>
                <a:spcPts val="3572"/>
              </a:lnSpc>
            </a:pPr>
            <a:endParaRPr/>
          </a:p>
          <a:p>
            <a:pPr algn="l">
              <a:lnSpc>
                <a:spcPts val="3572"/>
              </a:lnSpc>
            </a:pPr>
            <a:r>
              <a:rPr lang="en-US" sz="2232">
                <a:solidFill>
                  <a:srgbClr val="272525"/>
                </a:solidFill>
                <a:latin typeface="Arimo"/>
                <a:ea typeface="Arimo"/>
                <a:cs typeface="Arimo"/>
                <a:sym typeface="Arimo"/>
              </a:rPr>
              <a:t>Hardware</a:t>
            </a:r>
          </a:p>
        </p:txBody>
      </p:sp>
      <p:sp>
        <p:nvSpPr>
          <p:cNvPr id="17" name="TextBox 17"/>
          <p:cNvSpPr txBox="1"/>
          <p:nvPr/>
        </p:nvSpPr>
        <p:spPr>
          <a:xfrm>
            <a:off x="12850505" y="6904562"/>
            <a:ext cx="3958560" cy="1846897"/>
          </a:xfrm>
          <a:prstGeom prst="rect">
            <a:avLst/>
          </a:prstGeom>
        </p:spPr>
        <p:txBody>
          <a:bodyPr lIns="0" tIns="0" rIns="0" bIns="0" rtlCol="0" anchor="t">
            <a:spAutoFit/>
          </a:bodyPr>
          <a:lstStyle/>
          <a:p>
            <a:pPr algn="l">
              <a:lnSpc>
                <a:spcPts val="3572"/>
              </a:lnSpc>
            </a:pPr>
            <a:r>
              <a:rPr lang="en-US" sz="2000" spc="18">
                <a:solidFill>
                  <a:srgbClr val="000000"/>
                </a:solidFill>
                <a:latin typeface="TT Rounds Condensed"/>
                <a:ea typeface="TT Rounds Condensed"/>
                <a:cs typeface="TT Rounds Condensed"/>
                <a:sym typeface="TT Rounds Condensed"/>
              </a:rPr>
              <a:t>A standard computer or server capable of running Python applications.</a:t>
            </a:r>
          </a:p>
          <a:p>
            <a:pPr algn="l">
              <a:lnSpc>
                <a:spcPts val="3572"/>
              </a:lnSpc>
            </a:pPr>
            <a:r>
              <a:rPr lang="en-US" sz="2000" spc="18">
                <a:solidFill>
                  <a:srgbClr val="000000"/>
                </a:solidFill>
                <a:latin typeface="TT Rounds Condensed"/>
                <a:ea typeface="TT Rounds Condensed"/>
                <a:cs typeface="TT Rounds Condensed"/>
                <a:sym typeface="TT Rounds Condensed"/>
              </a:rPr>
              <a:t>Internet access for fetching YouTube transcripts and dependencies.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7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sp>
          <p:nvSpPr>
            <p:cNvPr id="5" name="TextBox 5"/>
            <p:cNvSpPr txBox="1"/>
            <p:nvPr/>
          </p:nvSpPr>
          <p:spPr>
            <a:xfrm>
              <a:off x="0" y="0"/>
              <a:ext cx="24384000" cy="13716000"/>
            </a:xfrm>
            <a:prstGeom prst="rect">
              <a:avLst/>
            </a:prstGeom>
          </p:spPr>
          <p:txBody>
            <a:bodyPr lIns="50800" tIns="50800" rIns="50800" bIns="50800" rtlCol="0" anchor="t"/>
            <a:lstStyle/>
            <a:p>
              <a:pPr algn="l">
                <a:lnSpc>
                  <a:spcPts val="5999"/>
                </a:lnSpc>
              </a:pPr>
              <a:r>
                <a:rPr lang="en-US" sz="4999" spc="46">
                  <a:solidFill>
                    <a:srgbClr val="000000"/>
                  </a:solidFill>
                  <a:latin typeface="TT Rounds Condensed Bold"/>
                  <a:ea typeface="TT Rounds Condensed Bold"/>
                  <a:cs typeface="TT Rounds Condensed Bold"/>
                  <a:sym typeface="TT Rounds Condensed Bold"/>
                </a:rPr>
                <a:t>      </a:t>
              </a:r>
            </a:p>
            <a:p>
              <a:pPr algn="l">
                <a:lnSpc>
                  <a:spcPts val="5999"/>
                </a:lnSpc>
              </a:pPr>
              <a:r>
                <a:rPr lang="en-US" sz="4999" spc="46">
                  <a:solidFill>
                    <a:srgbClr val="000000"/>
                  </a:solidFill>
                  <a:latin typeface="TT Rounds Condensed Bold"/>
                  <a:ea typeface="TT Rounds Condensed Bold"/>
                  <a:cs typeface="TT Rounds Condensed Bold"/>
                  <a:sym typeface="TT Rounds Condensed Bold"/>
                </a:rPr>
                <a:t>       Working</a:t>
              </a:r>
            </a:p>
          </p:txBody>
        </p:sp>
      </p:grpSp>
      <p:sp>
        <p:nvSpPr>
          <p:cNvPr id="6" name="Freeform 6"/>
          <p:cNvSpPr/>
          <p:nvPr/>
        </p:nvSpPr>
        <p:spPr>
          <a:xfrm>
            <a:off x="-6310090" y="-753417"/>
            <a:ext cx="31027146" cy="12085019"/>
          </a:xfrm>
          <a:custGeom>
            <a:avLst/>
            <a:gdLst/>
            <a:ahLst/>
            <a:cxnLst/>
            <a:rect l="l" t="t" r="r" b="b"/>
            <a:pathLst>
              <a:path w="31027146" h="12085019">
                <a:moveTo>
                  <a:pt x="0" y="0"/>
                </a:moveTo>
                <a:lnTo>
                  <a:pt x="31027146" y="0"/>
                </a:lnTo>
                <a:lnTo>
                  <a:pt x="31027146" y="12085018"/>
                </a:lnTo>
                <a:lnTo>
                  <a:pt x="0" y="12085018"/>
                </a:lnTo>
                <a:lnTo>
                  <a:pt x="0" y="0"/>
                </a:lnTo>
                <a:close/>
              </a:path>
            </a:pathLst>
          </a:custGeom>
          <a:blipFill>
            <a:blip r:embed="rId4"/>
            <a:stretch>
              <a:fillRect t="-22208" b="-22208"/>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95249"/>
            <a:chExt cx="24384000" cy="13716000"/>
          </a:xfrm>
        </p:grpSpPr>
        <p:sp>
          <p:nvSpPr>
            <p:cNvPr id="4" name="Freeform 4"/>
            <p:cNvSpPr/>
            <p:nvPr/>
          </p:nvSpPr>
          <p:spPr>
            <a:xfrm>
              <a:off x="0" y="-9524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6" name="TextBox 6"/>
          <p:cNvSpPr txBox="1"/>
          <p:nvPr/>
        </p:nvSpPr>
        <p:spPr>
          <a:xfrm>
            <a:off x="11125200" y="1714500"/>
            <a:ext cx="4879509" cy="836126"/>
          </a:xfrm>
          <a:prstGeom prst="rect">
            <a:avLst/>
          </a:prstGeom>
        </p:spPr>
        <p:txBody>
          <a:bodyPr wrap="square" lIns="0" tIns="0" rIns="0" bIns="0" rtlCol="0" anchor="t">
            <a:spAutoFit/>
          </a:bodyPr>
          <a:lstStyle/>
          <a:p>
            <a:pPr algn="l">
              <a:lnSpc>
                <a:spcPts val="6976"/>
              </a:lnSpc>
            </a:pPr>
            <a:r>
              <a:rPr lang="en-US" sz="5581" dirty="0" smtClean="0">
                <a:solidFill>
                  <a:srgbClr val="000000"/>
                </a:solidFill>
                <a:latin typeface="Arimo Bold"/>
                <a:ea typeface="Arimo Bold"/>
                <a:cs typeface="Arimo Bold"/>
                <a:sym typeface="Arimo Bold"/>
              </a:rPr>
              <a:t>Abstractive</a:t>
            </a:r>
            <a:endParaRPr lang="en-US" sz="5581" dirty="0">
              <a:solidFill>
                <a:srgbClr val="000000"/>
              </a:solidFill>
              <a:latin typeface="Arimo Bold"/>
              <a:ea typeface="Arimo Bold"/>
              <a:cs typeface="Arimo Bold"/>
              <a:sym typeface="Arimo Bold"/>
            </a:endParaRPr>
          </a:p>
        </p:txBody>
      </p:sp>
      <p:sp>
        <p:nvSpPr>
          <p:cNvPr id="7" name="TextBox 7"/>
          <p:cNvSpPr txBox="1"/>
          <p:nvPr/>
        </p:nvSpPr>
        <p:spPr>
          <a:xfrm>
            <a:off x="7924800" y="2857500"/>
            <a:ext cx="9262646" cy="411395"/>
          </a:xfrm>
          <a:prstGeom prst="rect">
            <a:avLst/>
          </a:prstGeom>
        </p:spPr>
        <p:txBody>
          <a:bodyPr lIns="0" tIns="0" rIns="0" bIns="0" rtlCol="0" anchor="t">
            <a:spAutoFit/>
          </a:bodyPr>
          <a:lstStyle/>
          <a:p>
            <a:pPr algn="l">
              <a:lnSpc>
                <a:spcPts val="3572"/>
              </a:lnSpc>
            </a:pPr>
            <a:r>
              <a:rPr lang="en-US" sz="2232" dirty="0" smtClean="0">
                <a:solidFill>
                  <a:srgbClr val="272525"/>
                </a:solidFill>
                <a:latin typeface="Arimo"/>
                <a:ea typeface="Arimo"/>
                <a:cs typeface="Arimo"/>
                <a:sym typeface="Arimo"/>
              </a:rPr>
              <a:t>.</a:t>
            </a:r>
            <a:endParaRPr lang="en-US" sz="2232" dirty="0">
              <a:solidFill>
                <a:srgbClr val="272525"/>
              </a:solidFill>
              <a:latin typeface="Arimo"/>
              <a:ea typeface="Arimo"/>
              <a:cs typeface="Arimo"/>
              <a:sym typeface="Arimo"/>
            </a:endParaRPr>
          </a:p>
        </p:txBody>
      </p:sp>
      <p:grpSp>
        <p:nvGrpSpPr>
          <p:cNvPr id="8" name="Group 8"/>
          <p:cNvGrpSpPr/>
          <p:nvPr/>
        </p:nvGrpSpPr>
        <p:grpSpPr>
          <a:xfrm>
            <a:off x="7914739" y="3674499"/>
            <a:ext cx="9222998" cy="6235934"/>
            <a:chOff x="0" y="0"/>
            <a:chExt cx="12619435" cy="8532363"/>
          </a:xfrm>
        </p:grpSpPr>
        <p:sp>
          <p:nvSpPr>
            <p:cNvPr id="9" name="Freeform 9"/>
            <p:cNvSpPr/>
            <p:nvPr/>
          </p:nvSpPr>
          <p:spPr>
            <a:xfrm>
              <a:off x="0" y="0"/>
              <a:ext cx="12619355" cy="8532452"/>
            </a:xfrm>
            <a:custGeom>
              <a:avLst/>
              <a:gdLst/>
              <a:ahLst/>
              <a:cxnLst/>
              <a:rect l="l" t="t" r="r" b="b"/>
              <a:pathLst>
                <a:path w="12619355" h="8532452">
                  <a:moveTo>
                    <a:pt x="0" y="268119"/>
                  </a:moveTo>
                  <a:cubicBezTo>
                    <a:pt x="0" y="120080"/>
                    <a:pt x="85090" y="0"/>
                    <a:pt x="190119" y="0"/>
                  </a:cubicBezTo>
                  <a:lnTo>
                    <a:pt x="12429236" y="0"/>
                  </a:lnTo>
                  <a:lnTo>
                    <a:pt x="12429236" y="8961"/>
                  </a:lnTo>
                  <a:lnTo>
                    <a:pt x="12429236" y="0"/>
                  </a:lnTo>
                  <a:cubicBezTo>
                    <a:pt x="12534265" y="0"/>
                    <a:pt x="12619355" y="120080"/>
                    <a:pt x="12619355" y="268119"/>
                  </a:cubicBezTo>
                  <a:lnTo>
                    <a:pt x="12613005" y="268119"/>
                  </a:lnTo>
                  <a:lnTo>
                    <a:pt x="12619355" y="268119"/>
                  </a:lnTo>
                  <a:lnTo>
                    <a:pt x="12619355" y="8264370"/>
                  </a:lnTo>
                  <a:lnTo>
                    <a:pt x="12613005" y="8264370"/>
                  </a:lnTo>
                  <a:lnTo>
                    <a:pt x="12619355" y="8264370"/>
                  </a:lnTo>
                  <a:cubicBezTo>
                    <a:pt x="12619355" y="8412409"/>
                    <a:pt x="12534265" y="8532452"/>
                    <a:pt x="12429236" y="8532452"/>
                  </a:cubicBezTo>
                  <a:lnTo>
                    <a:pt x="12429236" y="8523528"/>
                  </a:lnTo>
                  <a:lnTo>
                    <a:pt x="12429236" y="8532452"/>
                  </a:lnTo>
                  <a:lnTo>
                    <a:pt x="190119" y="8532452"/>
                  </a:lnTo>
                  <a:lnTo>
                    <a:pt x="190119" y="8523528"/>
                  </a:lnTo>
                  <a:lnTo>
                    <a:pt x="190119" y="8532452"/>
                  </a:lnTo>
                  <a:cubicBezTo>
                    <a:pt x="85090" y="8532310"/>
                    <a:pt x="0" y="8412409"/>
                    <a:pt x="0" y="8264370"/>
                  </a:cubicBezTo>
                  <a:lnTo>
                    <a:pt x="0" y="268119"/>
                  </a:lnTo>
                  <a:lnTo>
                    <a:pt x="6350" y="268119"/>
                  </a:lnTo>
                  <a:lnTo>
                    <a:pt x="0" y="268119"/>
                  </a:lnTo>
                  <a:moveTo>
                    <a:pt x="12700" y="268119"/>
                  </a:moveTo>
                  <a:lnTo>
                    <a:pt x="12700" y="8264370"/>
                  </a:lnTo>
                  <a:lnTo>
                    <a:pt x="6350" y="8264370"/>
                  </a:lnTo>
                  <a:lnTo>
                    <a:pt x="12700" y="8264370"/>
                  </a:lnTo>
                  <a:cubicBezTo>
                    <a:pt x="12700" y="8402551"/>
                    <a:pt x="92202" y="8514566"/>
                    <a:pt x="190119" y="8514566"/>
                  </a:cubicBezTo>
                  <a:lnTo>
                    <a:pt x="12429236" y="8514566"/>
                  </a:lnTo>
                  <a:cubicBezTo>
                    <a:pt x="12527280" y="8514566"/>
                    <a:pt x="12606655" y="8402551"/>
                    <a:pt x="12606655" y="8264370"/>
                  </a:cubicBezTo>
                  <a:lnTo>
                    <a:pt x="12606655" y="268119"/>
                  </a:lnTo>
                  <a:cubicBezTo>
                    <a:pt x="12606782" y="129937"/>
                    <a:pt x="12527280" y="17922"/>
                    <a:pt x="12429236" y="17922"/>
                  </a:cubicBezTo>
                  <a:lnTo>
                    <a:pt x="190119" y="17922"/>
                  </a:lnTo>
                  <a:lnTo>
                    <a:pt x="190119" y="8961"/>
                  </a:lnTo>
                  <a:lnTo>
                    <a:pt x="190119" y="17922"/>
                  </a:lnTo>
                  <a:cubicBezTo>
                    <a:pt x="92202" y="17922"/>
                    <a:pt x="12700" y="129937"/>
                    <a:pt x="12700" y="268119"/>
                  </a:cubicBezTo>
                  <a:close/>
                </a:path>
              </a:pathLst>
            </a:custGeom>
            <a:solidFill>
              <a:srgbClr val="000000">
                <a:alpha val="7843"/>
              </a:srgbClr>
            </a:solidFill>
          </p:spPr>
        </p:sp>
      </p:grpSp>
      <p:sp>
        <p:nvSpPr>
          <p:cNvPr id="21" name="Rectangle 20"/>
          <p:cNvSpPr/>
          <p:nvPr/>
        </p:nvSpPr>
        <p:spPr>
          <a:xfrm>
            <a:off x="10972800" y="3314700"/>
            <a:ext cx="6858000" cy="3693319"/>
          </a:xfrm>
          <a:prstGeom prst="rect">
            <a:avLst/>
          </a:prstGeom>
        </p:spPr>
        <p:txBody>
          <a:bodyPr wrap="square">
            <a:spAutoFit/>
          </a:bodyPr>
          <a:lstStyle/>
          <a:p>
            <a:pPr>
              <a:buFont typeface="Arial" pitchFamily="34" charset="0"/>
              <a:buChar char="•"/>
            </a:pPr>
            <a:r>
              <a:rPr lang="en-US" dirty="0" smtClean="0"/>
              <a:t>The abstractive YouTube summarizer transcript project aims to condense video content by generating concise, meaningful summaries that capture the essence of the video using advanced natural language processing techniques. </a:t>
            </a:r>
          </a:p>
          <a:p>
            <a:pPr>
              <a:buFont typeface="Arial" pitchFamily="34" charset="0"/>
              <a:buChar char="•"/>
            </a:pPr>
            <a:endParaRPr lang="en-US" dirty="0" smtClean="0"/>
          </a:p>
          <a:p>
            <a:pPr>
              <a:buFont typeface="Arial" pitchFamily="34" charset="0"/>
              <a:buChar char="•"/>
            </a:pPr>
            <a:r>
              <a:rPr lang="en-US" dirty="0" smtClean="0"/>
              <a:t>It goes beyond simple extraction by paraphrasing and restructuring information to produce coherent summaries that preserve key insights and context from the original content. </a:t>
            </a:r>
          </a:p>
          <a:p>
            <a:pPr>
              <a:buFont typeface="Arial" pitchFamily="34" charset="0"/>
              <a:buChar char="•"/>
            </a:pPr>
            <a:endParaRPr lang="en-US" dirty="0" smtClean="0"/>
          </a:p>
          <a:p>
            <a:pPr>
              <a:buFont typeface="Arial" pitchFamily="34" charset="0"/>
              <a:buChar char="•"/>
            </a:pPr>
            <a:r>
              <a:rPr lang="en-US" dirty="0" smtClean="0"/>
              <a:t>The abstractive </a:t>
            </a:r>
            <a:r>
              <a:rPr lang="en-US" sz="2000" dirty="0" smtClean="0"/>
              <a:t>YouTube</a:t>
            </a:r>
            <a:r>
              <a:rPr lang="en-US" dirty="0" smtClean="0"/>
              <a:t> summarizer transcript project simplifies complex videos into easy-to-understand summaries using advanced language processing.</a:t>
            </a:r>
          </a:p>
          <a:p>
            <a:pPr>
              <a:buFont typeface="Arial" pitchFamily="34" charset="0"/>
              <a:buChar char="•"/>
            </a:pPr>
            <a:endParaRPr lang="en-US" dirty="0"/>
          </a:p>
        </p:txBody>
      </p:sp>
      <p:pic>
        <p:nvPicPr>
          <p:cNvPr id="1028" name="Picture 4"/>
          <p:cNvPicPr>
            <a:picLocks noChangeAspect="1" noChangeArrowheads="1"/>
          </p:cNvPicPr>
          <p:nvPr/>
        </p:nvPicPr>
        <p:blipFill>
          <a:blip r:embed="rId4"/>
          <a:srcRect/>
          <a:stretch>
            <a:fillRect/>
          </a:stretch>
        </p:blipFill>
        <p:spPr bwMode="auto">
          <a:xfrm>
            <a:off x="990600" y="1866900"/>
            <a:ext cx="87630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76200" y="0"/>
            <a:ext cx="18288000" cy="10287000"/>
            <a:chOff x="0" y="-95249"/>
            <a:chExt cx="24384000" cy="13716000"/>
          </a:xfrm>
        </p:grpSpPr>
        <p:sp>
          <p:nvSpPr>
            <p:cNvPr id="4" name="Freeform 4"/>
            <p:cNvSpPr/>
            <p:nvPr/>
          </p:nvSpPr>
          <p:spPr>
            <a:xfrm>
              <a:off x="0" y="-9524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6" name="TextBox 6"/>
          <p:cNvSpPr txBox="1"/>
          <p:nvPr/>
        </p:nvSpPr>
        <p:spPr>
          <a:xfrm>
            <a:off x="10972800" y="2324100"/>
            <a:ext cx="6172200" cy="836126"/>
          </a:xfrm>
          <a:prstGeom prst="rect">
            <a:avLst/>
          </a:prstGeom>
        </p:spPr>
        <p:txBody>
          <a:bodyPr wrap="square" lIns="0" tIns="0" rIns="0" bIns="0" rtlCol="0" anchor="t">
            <a:spAutoFit/>
          </a:bodyPr>
          <a:lstStyle/>
          <a:p>
            <a:pPr algn="l">
              <a:lnSpc>
                <a:spcPts val="6976"/>
              </a:lnSpc>
            </a:pPr>
            <a:r>
              <a:rPr lang="en-US" sz="5581" dirty="0" smtClean="0">
                <a:solidFill>
                  <a:srgbClr val="000000"/>
                </a:solidFill>
                <a:latin typeface="Arimo Bold"/>
                <a:ea typeface="Arimo Bold"/>
                <a:cs typeface="Arimo Bold"/>
                <a:sym typeface="Arimo Bold"/>
              </a:rPr>
              <a:t> Extractive</a:t>
            </a:r>
            <a:endParaRPr lang="en-US" sz="5581" dirty="0">
              <a:solidFill>
                <a:srgbClr val="000000"/>
              </a:solidFill>
              <a:latin typeface="Arimo Bold"/>
              <a:ea typeface="Arimo Bold"/>
              <a:cs typeface="Arimo Bold"/>
              <a:sym typeface="Arimo Bold"/>
            </a:endParaRPr>
          </a:p>
        </p:txBody>
      </p:sp>
      <p:sp>
        <p:nvSpPr>
          <p:cNvPr id="7" name="TextBox 7"/>
          <p:cNvSpPr txBox="1"/>
          <p:nvPr/>
        </p:nvSpPr>
        <p:spPr>
          <a:xfrm>
            <a:off x="762000" y="1104900"/>
            <a:ext cx="9262646" cy="411395"/>
          </a:xfrm>
          <a:prstGeom prst="rect">
            <a:avLst/>
          </a:prstGeom>
        </p:spPr>
        <p:txBody>
          <a:bodyPr lIns="0" tIns="0" rIns="0" bIns="0" rtlCol="0" anchor="t">
            <a:spAutoFit/>
          </a:bodyPr>
          <a:lstStyle/>
          <a:p>
            <a:pPr algn="l">
              <a:lnSpc>
                <a:spcPts val="3572"/>
              </a:lnSpc>
            </a:pPr>
            <a:r>
              <a:rPr lang="en-US" sz="2232" dirty="0" smtClean="0">
                <a:solidFill>
                  <a:srgbClr val="272525"/>
                </a:solidFill>
                <a:latin typeface="Arimo"/>
                <a:ea typeface="Arimo"/>
                <a:cs typeface="Arimo"/>
                <a:sym typeface="Arimo"/>
              </a:rPr>
              <a:t>.</a:t>
            </a:r>
            <a:endParaRPr lang="en-US" sz="2232" dirty="0">
              <a:solidFill>
                <a:srgbClr val="272525"/>
              </a:solidFill>
              <a:latin typeface="Arimo"/>
              <a:ea typeface="Arimo"/>
              <a:cs typeface="Arimo"/>
              <a:sym typeface="Arimo"/>
            </a:endParaRPr>
          </a:p>
        </p:txBody>
      </p:sp>
      <p:grpSp>
        <p:nvGrpSpPr>
          <p:cNvPr id="5" name="Group 8"/>
          <p:cNvGrpSpPr/>
          <p:nvPr/>
        </p:nvGrpSpPr>
        <p:grpSpPr>
          <a:xfrm>
            <a:off x="7914739" y="3674499"/>
            <a:ext cx="9222998" cy="6235934"/>
            <a:chOff x="0" y="0"/>
            <a:chExt cx="12619435" cy="8532363"/>
          </a:xfrm>
        </p:grpSpPr>
        <p:sp>
          <p:nvSpPr>
            <p:cNvPr id="9" name="Freeform 9"/>
            <p:cNvSpPr/>
            <p:nvPr/>
          </p:nvSpPr>
          <p:spPr>
            <a:xfrm>
              <a:off x="0" y="0"/>
              <a:ext cx="12619355" cy="8532452"/>
            </a:xfrm>
            <a:custGeom>
              <a:avLst/>
              <a:gdLst/>
              <a:ahLst/>
              <a:cxnLst/>
              <a:rect l="l" t="t" r="r" b="b"/>
              <a:pathLst>
                <a:path w="12619355" h="8532452">
                  <a:moveTo>
                    <a:pt x="0" y="268119"/>
                  </a:moveTo>
                  <a:cubicBezTo>
                    <a:pt x="0" y="120080"/>
                    <a:pt x="85090" y="0"/>
                    <a:pt x="190119" y="0"/>
                  </a:cubicBezTo>
                  <a:lnTo>
                    <a:pt x="12429236" y="0"/>
                  </a:lnTo>
                  <a:lnTo>
                    <a:pt x="12429236" y="8961"/>
                  </a:lnTo>
                  <a:lnTo>
                    <a:pt x="12429236" y="0"/>
                  </a:lnTo>
                  <a:cubicBezTo>
                    <a:pt x="12534265" y="0"/>
                    <a:pt x="12619355" y="120080"/>
                    <a:pt x="12619355" y="268119"/>
                  </a:cubicBezTo>
                  <a:lnTo>
                    <a:pt x="12613005" y="268119"/>
                  </a:lnTo>
                  <a:lnTo>
                    <a:pt x="12619355" y="268119"/>
                  </a:lnTo>
                  <a:lnTo>
                    <a:pt x="12619355" y="8264370"/>
                  </a:lnTo>
                  <a:lnTo>
                    <a:pt x="12613005" y="8264370"/>
                  </a:lnTo>
                  <a:lnTo>
                    <a:pt x="12619355" y="8264370"/>
                  </a:lnTo>
                  <a:cubicBezTo>
                    <a:pt x="12619355" y="8412409"/>
                    <a:pt x="12534265" y="8532452"/>
                    <a:pt x="12429236" y="8532452"/>
                  </a:cubicBezTo>
                  <a:lnTo>
                    <a:pt x="12429236" y="8523528"/>
                  </a:lnTo>
                  <a:lnTo>
                    <a:pt x="12429236" y="8532452"/>
                  </a:lnTo>
                  <a:lnTo>
                    <a:pt x="190119" y="8532452"/>
                  </a:lnTo>
                  <a:lnTo>
                    <a:pt x="190119" y="8523528"/>
                  </a:lnTo>
                  <a:lnTo>
                    <a:pt x="190119" y="8532452"/>
                  </a:lnTo>
                  <a:cubicBezTo>
                    <a:pt x="85090" y="8532310"/>
                    <a:pt x="0" y="8412409"/>
                    <a:pt x="0" y="8264370"/>
                  </a:cubicBezTo>
                  <a:lnTo>
                    <a:pt x="0" y="268119"/>
                  </a:lnTo>
                  <a:lnTo>
                    <a:pt x="6350" y="268119"/>
                  </a:lnTo>
                  <a:lnTo>
                    <a:pt x="0" y="268119"/>
                  </a:lnTo>
                  <a:moveTo>
                    <a:pt x="12700" y="268119"/>
                  </a:moveTo>
                  <a:lnTo>
                    <a:pt x="12700" y="8264370"/>
                  </a:lnTo>
                  <a:lnTo>
                    <a:pt x="6350" y="8264370"/>
                  </a:lnTo>
                  <a:lnTo>
                    <a:pt x="12700" y="8264370"/>
                  </a:lnTo>
                  <a:cubicBezTo>
                    <a:pt x="12700" y="8402551"/>
                    <a:pt x="92202" y="8514566"/>
                    <a:pt x="190119" y="8514566"/>
                  </a:cubicBezTo>
                  <a:lnTo>
                    <a:pt x="12429236" y="8514566"/>
                  </a:lnTo>
                  <a:cubicBezTo>
                    <a:pt x="12527280" y="8514566"/>
                    <a:pt x="12606655" y="8402551"/>
                    <a:pt x="12606655" y="8264370"/>
                  </a:cubicBezTo>
                  <a:lnTo>
                    <a:pt x="12606655" y="268119"/>
                  </a:lnTo>
                  <a:cubicBezTo>
                    <a:pt x="12606782" y="129937"/>
                    <a:pt x="12527280" y="17922"/>
                    <a:pt x="12429236" y="17922"/>
                  </a:cubicBezTo>
                  <a:lnTo>
                    <a:pt x="190119" y="17922"/>
                  </a:lnTo>
                  <a:lnTo>
                    <a:pt x="190119" y="8961"/>
                  </a:lnTo>
                  <a:lnTo>
                    <a:pt x="190119" y="17922"/>
                  </a:lnTo>
                  <a:cubicBezTo>
                    <a:pt x="92202" y="17922"/>
                    <a:pt x="12700" y="129937"/>
                    <a:pt x="12700" y="268119"/>
                  </a:cubicBezTo>
                  <a:close/>
                </a:path>
              </a:pathLst>
            </a:custGeom>
            <a:solidFill>
              <a:srgbClr val="000000">
                <a:alpha val="7843"/>
              </a:srgbClr>
            </a:solidFill>
          </p:spPr>
        </p:sp>
      </p:grpSp>
      <p:sp>
        <p:nvSpPr>
          <p:cNvPr id="21" name="Rectangle 20"/>
          <p:cNvSpPr/>
          <p:nvPr/>
        </p:nvSpPr>
        <p:spPr>
          <a:xfrm>
            <a:off x="10972800" y="4229100"/>
            <a:ext cx="6705600" cy="2862322"/>
          </a:xfrm>
          <a:prstGeom prst="rect">
            <a:avLst/>
          </a:prstGeom>
        </p:spPr>
        <p:txBody>
          <a:bodyPr wrap="square">
            <a:spAutoFit/>
          </a:bodyPr>
          <a:lstStyle/>
          <a:p>
            <a:pPr>
              <a:buFont typeface="Arial" pitchFamily="34" charset="0"/>
              <a:buChar char="•"/>
            </a:pPr>
            <a:r>
              <a:rPr lang="en-US" dirty="0" smtClean="0"/>
              <a:t>In the YouTube Transcript Summarizer project, "extractive" summarization means creating summaries by selecting important sentences directly from the video transcripts.</a:t>
            </a:r>
          </a:p>
          <a:p>
            <a:pPr>
              <a:buFont typeface="Arial" pitchFamily="34" charset="0"/>
              <a:buChar char="•"/>
            </a:pPr>
            <a:endParaRPr lang="en-US" dirty="0" smtClean="0"/>
          </a:p>
          <a:p>
            <a:pPr>
              <a:buFont typeface="Arial" pitchFamily="34" charset="0"/>
              <a:buChar char="•"/>
            </a:pPr>
            <a:r>
              <a:rPr lang="en-US" dirty="0" smtClean="0"/>
              <a:t> It doesn't rewrite or reinterpret the content but stitches together the most relevant sentences to convey the main points succinctly. </a:t>
            </a:r>
          </a:p>
          <a:p>
            <a:pPr>
              <a:buFont typeface="Arial" pitchFamily="34" charset="0"/>
              <a:buChar char="•"/>
            </a:pPr>
            <a:endParaRPr lang="en-US" dirty="0" smtClean="0"/>
          </a:p>
          <a:p>
            <a:pPr>
              <a:buFont typeface="Arial" pitchFamily="34" charset="0"/>
              <a:buChar char="•"/>
            </a:pPr>
            <a:r>
              <a:rPr lang="en-US" dirty="0" smtClean="0"/>
              <a:t>This method simplifies summarization by relying on the existing text, ensuring that the summary remains faithful to the original content of the video.</a:t>
            </a:r>
            <a:endParaRPr lang="en-US" dirty="0"/>
          </a:p>
        </p:txBody>
      </p:sp>
      <p:pic>
        <p:nvPicPr>
          <p:cNvPr id="2051" name="Picture 3"/>
          <p:cNvPicPr>
            <a:picLocks noChangeAspect="1" noChangeArrowheads="1"/>
          </p:cNvPicPr>
          <p:nvPr/>
        </p:nvPicPr>
        <p:blipFill>
          <a:blip r:embed="rId4"/>
          <a:srcRect/>
          <a:stretch>
            <a:fillRect/>
          </a:stretch>
        </p:blipFill>
        <p:spPr bwMode="auto">
          <a:xfrm>
            <a:off x="685800" y="2247900"/>
            <a:ext cx="996315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1569</Words>
  <Application>Microsoft Office PowerPoint</Application>
  <PresentationFormat>Custom</PresentationFormat>
  <Paragraphs>223</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Arimo Bold</vt:lpstr>
      <vt:lpstr>TT Rounds Condensed</vt:lpstr>
      <vt:lpstr>Unbounded</vt:lpstr>
      <vt:lpstr>Calibri</vt:lpstr>
      <vt:lpstr>Open Sans</vt:lpstr>
      <vt:lpstr>Arimo</vt:lpstr>
      <vt:lpstr>TT Rounds Condensed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YouTube-Transcript-Summarizer.pptx</dc:title>
  <dc:creator>SHAIK SHABBER ALI</dc:creator>
  <cp:lastModifiedBy>PRASHANTHI</cp:lastModifiedBy>
  <cp:revision>18</cp:revision>
  <dcterms:created xsi:type="dcterms:W3CDTF">2006-08-16T00:00:00Z</dcterms:created>
  <dcterms:modified xsi:type="dcterms:W3CDTF">2024-07-17T16:53:53Z</dcterms:modified>
  <dc:identifier>DAGK0hFou2I</dc:identifier>
</cp:coreProperties>
</file>